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85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0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4660"/>
  </p:normalViewPr>
  <p:slideViewPr>
    <p:cSldViewPr snapToGrid="0">
      <p:cViewPr>
        <p:scale>
          <a:sx n="100" d="100"/>
          <a:sy n="100" d="100"/>
        </p:scale>
        <p:origin x="-16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6DF97-9EB4-4D00-BCA8-30845A1E9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C6F895-6A22-4562-B58A-9D3448838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4F3EEB-C508-4885-AE74-E01A593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70B95E-564F-47C5-B12E-6C8C0E47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B2AF0D-14A5-44B0-ADA1-385BE415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43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9B259A-FFD0-4FCB-BD8B-3B953903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9A34EDD-5A4F-4458-A9BA-2F7FD3501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0006ED-90D4-4C77-8650-F853E63C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DD4568-6134-4A74-AF4C-938E3794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F93E7F-70BE-4D16-BFE2-5DCE6F1D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01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482484-D869-4124-81AF-565BF28EB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B2A6A3-010A-47A1-82C7-834B876A6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985A31-960B-4F5C-AB1E-54C8736A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CD3CA-5609-4FFA-882F-F5703616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CE9B8E-603D-4654-AD15-9DFF023E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29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0D5B9-F997-4D7F-BC21-BC81901B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B86A8F-2DC3-41B9-AFFD-689B03F81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43D703-F288-40E2-B1A6-80DFE67D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670C9F-6999-4C46-A253-E243FA28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C1A701-1F91-4401-B99B-DE44521B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2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FADFD-BA43-447C-934D-68E6CEA5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D7102C-4065-44B8-BDA6-8AEB59DA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C606BC-C24E-4469-9278-113CD191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4E1C8E-8AE0-4197-AF69-8ECF8FE4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C77373-5EA3-4B7B-90D9-B5712787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97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D21A1-4894-4397-8F5A-DB976984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490946-B7C9-4A37-A5D4-447B9860E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FFC24A-3740-4C19-82F8-05A0260C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76C3EB-E211-4E1B-93C5-A73A6B44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C05B83-8364-454F-B8B5-8918FFE8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BE0E71-BC77-4532-8DE9-F14FD70D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6F072-DED2-482F-AC04-D2D6FA72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70E025-1E0D-49A2-8A4A-25629E28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D940B6-056D-4295-8E06-D2988D0D3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C7D721-93ED-40F1-BDA5-C2C59A9D4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9A5D5B-CECF-458A-9958-1FC4475D46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3C5DA9-4DD9-410C-9212-11E18893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C5C02D-1A77-4266-82E0-79A59B65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FB96E2-0D85-4607-90A0-570F66D5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1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A1C1C0-FA93-47F6-98FD-73AC439B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294EE-5ABA-417B-BDF9-42A88986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EC1462-1951-44CA-A16C-0E9A4A3F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A1BA0B-5145-4937-96DB-F1C1C288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33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811876-3D4B-46A0-9F68-AC553D20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817051-8139-4857-B111-BE78A2C0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D97E75-93D4-4C27-B846-92E2A6A3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47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42D619-B295-4EEA-BA58-58DB91C7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CA4D6C-F36D-4BF1-8B3E-5E037D8C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7BD570-9F11-4A2A-AB34-E078B36F0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821DF2-956C-4AD2-A20C-6C64512F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CF0267-05B7-45DA-B1FD-93D51D27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1E845-390E-4437-8B52-B7DF8447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36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EAAA0-11D6-4845-A81C-BA3D7005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EF1A3F-AF51-40AA-A1EC-5A3168791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30788B-CB4E-4481-9114-915D50B64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C2CED4-A028-4BD1-97F5-6A262756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0EBA9D-15C4-4E85-852A-9ECB4DA2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4CC6CB-6057-412D-8D90-2D60821D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95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9F0760-D1D5-46DF-BA9A-45A0FB3C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0579D5-D8C2-4DAA-98F0-0EA0EA729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648F31-8093-4410-AA1E-CFD748129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36CDB-4280-4EDD-A16E-F02BD47B4E5D}" type="datetimeFigureOut">
              <a:rPr lang="en-CA" smtClean="0"/>
              <a:t>2019-04-09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200E-0E46-425F-81A9-F4168CC89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73DEA1-A8EB-43C4-B7DC-ABCB99A74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0F2A-9493-40C0-9387-104368FD62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2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uD6iUe3P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yZQPjUT5B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gallery/iwTN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917F9-C244-4E8A-AAAC-304194A4F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376779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Declaring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67775" cy="4667250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Array declaration examples: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double[ ] prices = new double[100];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2800" dirty="0" err="1">
                <a:solidFill>
                  <a:schemeClr val="bg1"/>
                </a:solidFill>
              </a:rPr>
              <a:t>boolean</a:t>
            </a:r>
            <a:r>
              <a:rPr lang="en-CA" dirty="0">
                <a:solidFill>
                  <a:schemeClr val="bg1"/>
                </a:solidFill>
              </a:rPr>
              <a:t>[ ] flags = new </a:t>
            </a:r>
            <a:r>
              <a:rPr lang="en-CA" dirty="0" err="1">
                <a:solidFill>
                  <a:schemeClr val="bg1"/>
                </a:solidFill>
              </a:rPr>
              <a:t>boolean</a:t>
            </a:r>
            <a:r>
              <a:rPr lang="en-CA" dirty="0">
                <a:solidFill>
                  <a:schemeClr val="bg1"/>
                </a:solidFill>
              </a:rPr>
              <a:t>[5];</a:t>
            </a:r>
          </a:p>
          <a:p>
            <a:pPr marL="0" indent="0">
              <a:buNone/>
            </a:pPr>
            <a:endParaRPr lang="en-C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int[ ] numbers;</a:t>
            </a:r>
          </a:p>
          <a:p>
            <a:pPr mar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numbers = new int[42];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16BEBB-B7DB-4EB2-A171-DDFFBCAE8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4" y="1895474"/>
            <a:ext cx="3667125" cy="33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8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Array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950" cy="2593975"/>
          </a:xfrm>
        </p:spPr>
        <p:txBody>
          <a:bodyPr>
            <a:normAutofit lnSpcReduction="10000"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When an array is </a:t>
            </a:r>
            <a:r>
              <a:rPr lang="en-CA" sz="2800" dirty="0">
                <a:solidFill>
                  <a:srgbClr val="00B0F0"/>
                </a:solidFill>
              </a:rPr>
              <a:t>populated</a:t>
            </a:r>
            <a:r>
              <a:rPr lang="en-CA" sz="2800" dirty="0">
                <a:solidFill>
                  <a:schemeClr val="bg1"/>
                </a:solidFill>
              </a:rPr>
              <a:t> (given values), we say it is </a:t>
            </a:r>
            <a:r>
              <a:rPr lang="en-CA" sz="2800" dirty="0">
                <a:solidFill>
                  <a:srgbClr val="00B0F0"/>
                </a:solidFill>
              </a:rPr>
              <a:t>initialized</a:t>
            </a:r>
            <a:r>
              <a:rPr lang="en-CA" sz="2800" dirty="0">
                <a:solidFill>
                  <a:schemeClr val="bg1"/>
                </a:solidFill>
              </a:rPr>
              <a:t>. That means it is in its initial state.</a:t>
            </a:r>
          </a:p>
          <a:p>
            <a:r>
              <a:rPr lang="en-CA" dirty="0">
                <a:solidFill>
                  <a:schemeClr val="bg1"/>
                </a:solidFill>
              </a:rPr>
              <a:t>The most straightforward way to populate an array is to hard-code it like this:		</a:t>
            </a:r>
            <a:r>
              <a:rPr lang="en-CA" dirty="0">
                <a:solidFill>
                  <a:srgbClr val="00B0F0"/>
                </a:solidFill>
              </a:rPr>
              <a:t>int[ ] </a:t>
            </a:r>
            <a:r>
              <a:rPr lang="en-CA" dirty="0" err="1">
                <a:solidFill>
                  <a:srgbClr val="00B0F0"/>
                </a:solidFill>
              </a:rPr>
              <a:t>intArray</a:t>
            </a:r>
            <a:r>
              <a:rPr lang="en-CA" dirty="0">
                <a:solidFill>
                  <a:srgbClr val="00B0F0"/>
                </a:solidFill>
              </a:rPr>
              <a:t> = new int[ ]{1,3,4,2,5,3,7,8};</a:t>
            </a:r>
          </a:p>
          <a:p>
            <a:r>
              <a:rPr lang="en-CA" dirty="0">
                <a:solidFill>
                  <a:schemeClr val="bg1"/>
                </a:solidFill>
              </a:rPr>
              <a:t>Java will then make an array of size 8 and fill the indices with the integers you provided.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632913-443C-47CB-B675-A0AECAB1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17" y="4554537"/>
            <a:ext cx="7512966" cy="2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Array initialization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950" cy="259397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In the newer versions of Java, when we initialize an array by hard-coding the values, we don’t have to use the ‘new’ operator.</a:t>
            </a:r>
          </a:p>
          <a:p>
            <a:r>
              <a:rPr lang="en-CA" dirty="0">
                <a:solidFill>
                  <a:schemeClr val="bg1"/>
                </a:solidFill>
              </a:rPr>
              <a:t>So this: </a:t>
            </a:r>
            <a:r>
              <a:rPr lang="en-CA" dirty="0">
                <a:solidFill>
                  <a:srgbClr val="00B0F0"/>
                </a:solidFill>
              </a:rPr>
              <a:t>int[ ] </a:t>
            </a:r>
            <a:r>
              <a:rPr lang="en-CA" dirty="0" err="1">
                <a:solidFill>
                  <a:srgbClr val="00B0F0"/>
                </a:solidFill>
              </a:rPr>
              <a:t>intArray</a:t>
            </a:r>
            <a:r>
              <a:rPr lang="en-CA" dirty="0">
                <a:solidFill>
                  <a:srgbClr val="00B0F0"/>
                </a:solidFill>
              </a:rPr>
              <a:t> = new int[ ]{1,3,4,2,5,3,7,8};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	becomes this: </a:t>
            </a:r>
            <a:r>
              <a:rPr lang="en-CA" dirty="0">
                <a:solidFill>
                  <a:srgbClr val="00B0F0"/>
                </a:solidFill>
              </a:rPr>
              <a:t>int[ ] </a:t>
            </a:r>
            <a:r>
              <a:rPr lang="en-CA" dirty="0" err="1">
                <a:solidFill>
                  <a:srgbClr val="00B0F0"/>
                </a:solidFill>
              </a:rPr>
              <a:t>intArray</a:t>
            </a:r>
            <a:r>
              <a:rPr lang="en-CA" dirty="0">
                <a:solidFill>
                  <a:srgbClr val="00B0F0"/>
                </a:solidFill>
              </a:rPr>
              <a:t> = {1,3,4,2,5,3,7,8};</a:t>
            </a:r>
          </a:p>
          <a:p>
            <a:r>
              <a:rPr lang="en-CA" dirty="0">
                <a:solidFill>
                  <a:schemeClr val="bg1"/>
                </a:solidFill>
              </a:rPr>
              <a:t>We also don’t have to give it a size; Java can count really well.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632913-443C-47CB-B675-A0AECAB1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84" y="4554537"/>
            <a:ext cx="7512966" cy="21955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4A0577-37C5-4472-B3D5-8D3B82C86620}"/>
              </a:ext>
            </a:extLst>
          </p:cNvPr>
          <p:cNvSpPr txBox="1"/>
          <p:nvPr/>
        </p:nvSpPr>
        <p:spPr>
          <a:xfrm>
            <a:off x="696455" y="5052128"/>
            <a:ext cx="3257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What is the code to declare and initialize this array?</a:t>
            </a:r>
          </a:p>
        </p:txBody>
      </p:sp>
    </p:spTree>
    <p:extLst>
      <p:ext uri="{BB962C8B-B14F-4D97-AF65-F5344CB8AC3E}">
        <p14:creationId xmlns:p14="http://schemas.microsoft.com/office/powerpoint/2010/main" val="172662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Accessing Array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950" cy="259397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We access an element in an array through its </a:t>
            </a:r>
            <a:r>
              <a:rPr lang="en-CA" dirty="0">
                <a:solidFill>
                  <a:srgbClr val="00B0F0"/>
                </a:solidFill>
              </a:rPr>
              <a:t>index</a:t>
            </a:r>
            <a:r>
              <a:rPr lang="en-CA" dirty="0">
                <a:solidFill>
                  <a:schemeClr val="bg1"/>
                </a:solidFill>
              </a:rPr>
              <a:t>, placed inside </a:t>
            </a:r>
            <a:r>
              <a:rPr lang="en-CA" dirty="0">
                <a:solidFill>
                  <a:srgbClr val="00B0F0"/>
                </a:solidFill>
              </a:rPr>
              <a:t>square brackets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Oh yes, ALL array indices start at </a:t>
            </a:r>
            <a:r>
              <a:rPr lang="en-CA" dirty="0">
                <a:solidFill>
                  <a:srgbClr val="00B0F0"/>
                </a:solidFill>
              </a:rPr>
              <a:t>zero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int </a:t>
            </a:r>
            <a:r>
              <a:rPr lang="en-CA" dirty="0" err="1">
                <a:solidFill>
                  <a:schemeClr val="bg1"/>
                </a:solidFill>
              </a:rPr>
              <a:t>myInt</a:t>
            </a:r>
            <a:r>
              <a:rPr lang="en-CA" dirty="0">
                <a:solidFill>
                  <a:schemeClr val="bg1"/>
                </a:solidFill>
              </a:rPr>
              <a:t> = </a:t>
            </a:r>
            <a:r>
              <a:rPr lang="en-CA" dirty="0" err="1">
                <a:solidFill>
                  <a:schemeClr val="bg1"/>
                </a:solidFill>
              </a:rPr>
              <a:t>intArray</a:t>
            </a:r>
            <a:r>
              <a:rPr lang="en-CA" dirty="0">
                <a:solidFill>
                  <a:schemeClr val="bg1"/>
                </a:solidFill>
              </a:rPr>
              <a:t>[0], 	</a:t>
            </a:r>
            <a:r>
              <a:rPr lang="en-CA" dirty="0" err="1">
                <a:solidFill>
                  <a:schemeClr val="bg1"/>
                </a:solidFill>
              </a:rPr>
              <a:t>System.out.println</a:t>
            </a:r>
            <a:r>
              <a:rPr lang="en-CA" dirty="0">
                <a:solidFill>
                  <a:schemeClr val="bg1"/>
                </a:solidFill>
              </a:rPr>
              <a:t>(</a:t>
            </a:r>
            <a:r>
              <a:rPr lang="en-CA" dirty="0" err="1">
                <a:solidFill>
                  <a:schemeClr val="bg1"/>
                </a:solidFill>
              </a:rPr>
              <a:t>intArray</a:t>
            </a:r>
            <a:r>
              <a:rPr lang="en-CA" dirty="0">
                <a:solidFill>
                  <a:schemeClr val="bg1"/>
                </a:solidFill>
              </a:rPr>
              <a:t>[4]);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632913-443C-47CB-B675-A0AECAB1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17" y="4554537"/>
            <a:ext cx="7512966" cy="2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9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Accessing Array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950" cy="259397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When accessing an array element, we can use / treat it like the </a:t>
            </a:r>
            <a:r>
              <a:rPr lang="en-CA" dirty="0">
                <a:solidFill>
                  <a:srgbClr val="00B0F0"/>
                </a:solidFill>
              </a:rPr>
              <a:t>variable type</a:t>
            </a:r>
            <a:r>
              <a:rPr lang="en-CA" dirty="0">
                <a:solidFill>
                  <a:schemeClr val="bg1"/>
                </a:solidFill>
              </a:rPr>
              <a:t> that it is.</a:t>
            </a:r>
          </a:p>
          <a:p>
            <a:r>
              <a:rPr lang="en-CA" dirty="0">
                <a:solidFill>
                  <a:schemeClr val="bg1"/>
                </a:solidFill>
              </a:rPr>
              <a:t>Example: if((</a:t>
            </a:r>
            <a:r>
              <a:rPr lang="en-CA" dirty="0" err="1">
                <a:solidFill>
                  <a:schemeClr val="bg1"/>
                </a:solidFill>
              </a:rPr>
              <a:t>intArray</a:t>
            </a:r>
            <a:r>
              <a:rPr lang="en-CA" dirty="0">
                <a:solidFill>
                  <a:schemeClr val="bg1"/>
                </a:solidFill>
              </a:rPr>
              <a:t>[0] + </a:t>
            </a:r>
            <a:r>
              <a:rPr lang="en-CA" dirty="0" err="1">
                <a:solidFill>
                  <a:schemeClr val="bg1"/>
                </a:solidFill>
              </a:rPr>
              <a:t>intArray</a:t>
            </a:r>
            <a:r>
              <a:rPr lang="en-CA" dirty="0">
                <a:solidFill>
                  <a:schemeClr val="bg1"/>
                </a:solidFill>
              </a:rPr>
              <a:t>[3]) &gt; 50)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		{	//do stuff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		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632913-443C-47CB-B675-A0AECAB1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17" y="4554537"/>
            <a:ext cx="7512966" cy="2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01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Processing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950" cy="478823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Often, a </a:t>
            </a:r>
            <a:r>
              <a:rPr lang="en-CA" dirty="0">
                <a:solidFill>
                  <a:srgbClr val="00B0F0"/>
                </a:solidFill>
              </a:rPr>
              <a:t>for</a:t>
            </a:r>
            <a:r>
              <a:rPr lang="en-CA" dirty="0">
                <a:solidFill>
                  <a:schemeClr val="bg1"/>
                </a:solidFill>
              </a:rPr>
              <a:t> loop is used to process / print an arrays elements.</a:t>
            </a:r>
          </a:p>
          <a:p>
            <a:r>
              <a:rPr lang="en-CA" dirty="0">
                <a:solidFill>
                  <a:schemeClr val="bg1"/>
                </a:solidFill>
              </a:rPr>
              <a:t>The loop control variable </a:t>
            </a:r>
            <a:r>
              <a:rPr lang="en-CA" dirty="0">
                <a:solidFill>
                  <a:srgbClr val="00B0F0"/>
                </a:solidFill>
              </a:rPr>
              <a:t>-</a:t>
            </a:r>
            <a:r>
              <a:rPr lang="en-CA" dirty="0" err="1">
                <a:solidFill>
                  <a:srgbClr val="00B0F0"/>
                </a:solidFill>
              </a:rPr>
              <a:t>i</a:t>
            </a:r>
            <a:r>
              <a:rPr lang="en-CA" dirty="0">
                <a:solidFill>
                  <a:srgbClr val="00B0F0"/>
                </a:solidFill>
              </a:rPr>
              <a:t>- </a:t>
            </a:r>
            <a:r>
              <a:rPr lang="en-CA" dirty="0">
                <a:solidFill>
                  <a:schemeClr val="bg1"/>
                </a:solidFill>
              </a:rPr>
              <a:t>is used as the index to access array elements.</a:t>
            </a:r>
          </a:p>
          <a:p>
            <a:r>
              <a:rPr lang="en-CA" dirty="0">
                <a:solidFill>
                  <a:schemeClr val="bg1"/>
                </a:solidFill>
              </a:rPr>
              <a:t>We use a method which belongs to arrays to check the size of the array.</a:t>
            </a:r>
          </a:p>
          <a:p>
            <a:r>
              <a:rPr lang="en-CA" dirty="0">
                <a:solidFill>
                  <a:schemeClr val="bg1"/>
                </a:solidFill>
              </a:rPr>
              <a:t>Example: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for(int </a:t>
            </a:r>
            <a:r>
              <a:rPr lang="en-CA" dirty="0" err="1">
                <a:solidFill>
                  <a:srgbClr val="00B0F0"/>
                </a:solidFill>
              </a:rPr>
              <a:t>i</a:t>
            </a:r>
            <a:r>
              <a:rPr lang="en-CA" dirty="0">
                <a:solidFill>
                  <a:srgbClr val="00B0F0"/>
                </a:solidFill>
              </a:rPr>
              <a:t> = 0; </a:t>
            </a:r>
            <a:r>
              <a:rPr lang="en-CA" dirty="0" err="1">
                <a:solidFill>
                  <a:srgbClr val="00B0F0"/>
                </a:solidFill>
              </a:rPr>
              <a:t>i</a:t>
            </a:r>
            <a:r>
              <a:rPr lang="en-CA" dirty="0">
                <a:solidFill>
                  <a:srgbClr val="00B0F0"/>
                </a:solidFill>
              </a:rPr>
              <a:t> &lt; </a:t>
            </a:r>
            <a:r>
              <a:rPr lang="en-CA" dirty="0" err="1">
                <a:solidFill>
                  <a:srgbClr val="00B0F0"/>
                </a:solidFill>
              </a:rPr>
              <a:t>myArray.length</a:t>
            </a:r>
            <a:r>
              <a:rPr lang="en-CA" dirty="0">
                <a:solidFill>
                  <a:srgbClr val="00B0F0"/>
                </a:solidFill>
              </a:rPr>
              <a:t>(); </a:t>
            </a:r>
            <a:r>
              <a:rPr lang="en-CA" dirty="0" err="1">
                <a:solidFill>
                  <a:srgbClr val="00B0F0"/>
                </a:solidFill>
              </a:rPr>
              <a:t>i</a:t>
            </a:r>
            <a:r>
              <a:rPr lang="en-CA" dirty="0">
                <a:solidFill>
                  <a:srgbClr val="00B0F0"/>
                </a:solidFill>
              </a:rPr>
              <a:t>++)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{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	</a:t>
            </a:r>
            <a:r>
              <a:rPr lang="en-CA" dirty="0" err="1">
                <a:solidFill>
                  <a:srgbClr val="00B0F0"/>
                </a:solidFill>
              </a:rPr>
              <a:t>System.out.println</a:t>
            </a:r>
            <a:r>
              <a:rPr lang="en-CA" dirty="0">
                <a:solidFill>
                  <a:srgbClr val="00B0F0"/>
                </a:solidFill>
              </a:rPr>
              <a:t>(</a:t>
            </a:r>
            <a:r>
              <a:rPr lang="en-CA" dirty="0" err="1">
                <a:solidFill>
                  <a:srgbClr val="00B0F0"/>
                </a:solidFill>
              </a:rPr>
              <a:t>myArray</a:t>
            </a: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i</a:t>
            </a:r>
            <a:r>
              <a:rPr lang="en-CA" dirty="0">
                <a:solidFill>
                  <a:srgbClr val="00B0F0"/>
                </a:solidFill>
              </a:rPr>
              <a:t>]);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	sum = sum + </a:t>
            </a:r>
            <a:r>
              <a:rPr lang="en-CA" dirty="0" err="1">
                <a:solidFill>
                  <a:srgbClr val="00B0F0"/>
                </a:solidFill>
              </a:rPr>
              <a:t>myArray</a:t>
            </a:r>
            <a:r>
              <a:rPr lang="en-CA" dirty="0">
                <a:solidFill>
                  <a:srgbClr val="00B0F0"/>
                </a:solidFill>
              </a:rPr>
              <a:t>[</a:t>
            </a:r>
            <a:r>
              <a:rPr lang="en-CA" dirty="0" err="1">
                <a:solidFill>
                  <a:srgbClr val="00B0F0"/>
                </a:solidFill>
              </a:rPr>
              <a:t>i</a:t>
            </a:r>
            <a:r>
              <a:rPr lang="en-CA" dirty="0">
                <a:solidFill>
                  <a:srgbClr val="00B0F0"/>
                </a:solidFill>
              </a:rPr>
              <a:t>];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632913-443C-47CB-B675-A0AECAB1E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292" y="129660"/>
            <a:ext cx="6147535" cy="16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method that…</a:t>
            </a:r>
          </a:p>
          <a:p>
            <a:pPr lvl="1"/>
            <a:r>
              <a:rPr lang="en-US" dirty="0" smtClean="0"/>
              <a:t>Created a string array with 5 elements</a:t>
            </a:r>
          </a:p>
          <a:p>
            <a:pPr lvl="1"/>
            <a:r>
              <a:rPr lang="en-US" dirty="0" smtClean="0"/>
              <a:t>Initialize each element with one word in the phrase “This is a string array”</a:t>
            </a:r>
          </a:p>
          <a:p>
            <a:pPr lvl="1"/>
            <a:r>
              <a:rPr lang="en-US" dirty="0" smtClean="0"/>
              <a:t>Use a for loop to print each element of the array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5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Bounds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7920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Once an array is instantiated, its size </a:t>
            </a:r>
            <a:r>
              <a:rPr lang="en-CA" u="sng" dirty="0">
                <a:solidFill>
                  <a:schemeClr val="bg1"/>
                </a:solidFill>
              </a:rPr>
              <a:t>can’t be changed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If you try to access an index that is outside of the array, you will get an incredibly annoying error known as an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“</a:t>
            </a:r>
            <a:r>
              <a:rPr lang="en-CA" dirty="0" err="1">
                <a:solidFill>
                  <a:srgbClr val="00B0F0"/>
                </a:solidFill>
              </a:rPr>
              <a:t>ArrayIndexOutOfBoundsException</a:t>
            </a:r>
            <a:r>
              <a:rPr lang="en-CA" dirty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If you get this error, it means you’ve gone past the </a:t>
            </a:r>
            <a:r>
              <a:rPr lang="en-CA" dirty="0">
                <a:solidFill>
                  <a:srgbClr val="00B0F0"/>
                </a:solidFill>
              </a:rPr>
              <a:t>bounds</a:t>
            </a:r>
            <a:r>
              <a:rPr lang="en-CA" dirty="0">
                <a:solidFill>
                  <a:schemeClr val="bg1"/>
                </a:solidFill>
              </a:rPr>
              <a:t> of the array.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E18045-6624-4DA9-ABD8-F10B7CBA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13" y="1825625"/>
            <a:ext cx="4103333" cy="41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0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Bounds Checking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29762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Example: if an integer array named “scores” has a </a:t>
            </a:r>
            <a:r>
              <a:rPr lang="en-CA" dirty="0">
                <a:solidFill>
                  <a:srgbClr val="00B0F0"/>
                </a:solidFill>
              </a:rPr>
              <a:t>size of 10</a:t>
            </a:r>
            <a:r>
              <a:rPr lang="en-CA" dirty="0">
                <a:solidFill>
                  <a:schemeClr val="bg1"/>
                </a:solidFill>
              </a:rPr>
              <a:t>, its indices range from </a:t>
            </a:r>
            <a:r>
              <a:rPr lang="en-CA" dirty="0">
                <a:solidFill>
                  <a:srgbClr val="00B0F0"/>
                </a:solidFill>
              </a:rPr>
              <a:t>0 to 9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If you try to access index 10, 11 or more, you will get the “</a:t>
            </a:r>
            <a:r>
              <a:rPr lang="en-CA" dirty="0" err="1">
                <a:solidFill>
                  <a:schemeClr val="bg1"/>
                </a:solidFill>
              </a:rPr>
              <a:t>OutOfBounds</a:t>
            </a:r>
            <a:r>
              <a:rPr lang="en-CA" dirty="0">
                <a:solidFill>
                  <a:schemeClr val="bg1"/>
                </a:solidFill>
              </a:rPr>
              <a:t>” error.</a:t>
            </a:r>
          </a:p>
          <a:p>
            <a:r>
              <a:rPr lang="en-CA" dirty="0">
                <a:solidFill>
                  <a:schemeClr val="bg1"/>
                </a:solidFill>
              </a:rPr>
              <a:t>Example: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for(</a:t>
            </a:r>
            <a:r>
              <a:rPr lang="en-CA" dirty="0" err="1">
                <a:solidFill>
                  <a:schemeClr val="bg1"/>
                </a:solidFill>
              </a:rPr>
              <a:t>i</a:t>
            </a:r>
            <a:r>
              <a:rPr lang="en-CA" dirty="0">
                <a:solidFill>
                  <a:schemeClr val="bg1"/>
                </a:solidFill>
              </a:rPr>
              <a:t> = 0; </a:t>
            </a:r>
            <a:r>
              <a:rPr lang="en-CA" dirty="0" err="1">
                <a:solidFill>
                  <a:schemeClr val="bg1"/>
                </a:solidFill>
              </a:rPr>
              <a:t>i</a:t>
            </a:r>
            <a:r>
              <a:rPr lang="en-CA" dirty="0">
                <a:solidFill>
                  <a:schemeClr val="bg1"/>
                </a:solidFill>
              </a:rPr>
              <a:t> &lt; 11; </a:t>
            </a:r>
            <a:r>
              <a:rPr lang="en-CA" dirty="0" err="1">
                <a:solidFill>
                  <a:schemeClr val="bg1"/>
                </a:solidFill>
              </a:rPr>
              <a:t>i</a:t>
            </a:r>
            <a:r>
              <a:rPr lang="en-CA" dirty="0">
                <a:solidFill>
                  <a:schemeClr val="bg1"/>
                </a:solidFill>
              </a:rPr>
              <a:t>++)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{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	sum = sum + scores[</a:t>
            </a:r>
            <a:r>
              <a:rPr lang="en-CA" dirty="0" err="1">
                <a:solidFill>
                  <a:schemeClr val="bg1"/>
                </a:solidFill>
              </a:rPr>
              <a:t>i</a:t>
            </a:r>
            <a:r>
              <a:rPr lang="en-CA" dirty="0">
                <a:solidFill>
                  <a:schemeClr val="bg1"/>
                </a:solidFill>
              </a:rPr>
              <a:t>];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EE4E0B-BC49-47EE-89FA-83B1ECD0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836" y="3497802"/>
            <a:ext cx="4510651" cy="29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3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Passing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Just like a primitive data type, arrays can be passed to or returned from methods.</a:t>
            </a:r>
          </a:p>
          <a:p>
            <a:r>
              <a:rPr lang="en-CA" dirty="0">
                <a:solidFill>
                  <a:schemeClr val="bg1"/>
                </a:solidFill>
              </a:rPr>
              <a:t>We just have to make sure the method header specifies an array as a parameter OR that the method’s return type is an array.</a:t>
            </a:r>
          </a:p>
          <a:p>
            <a:r>
              <a:rPr lang="en-CA" dirty="0">
                <a:solidFill>
                  <a:schemeClr val="bg1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public int[ ] </a:t>
            </a:r>
            <a:r>
              <a:rPr lang="en-CA" dirty="0" err="1">
                <a:solidFill>
                  <a:srgbClr val="00B0F0"/>
                </a:solidFill>
              </a:rPr>
              <a:t>methodName</a:t>
            </a:r>
            <a:r>
              <a:rPr lang="en-CA" dirty="0">
                <a:solidFill>
                  <a:srgbClr val="00B0F0"/>
                </a:solidFill>
              </a:rPr>
              <a:t>() </a:t>
            </a:r>
            <a:r>
              <a:rPr lang="en-CA" dirty="0">
                <a:solidFill>
                  <a:schemeClr val="bg1"/>
                </a:solidFill>
              </a:rPr>
              <a:t>		</a:t>
            </a:r>
            <a:r>
              <a:rPr lang="en-CA" dirty="0">
                <a:solidFill>
                  <a:srgbClr val="92D050"/>
                </a:solidFill>
              </a:rPr>
              <a:t>public void name(double[ ] num)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{</a:t>
            </a:r>
            <a:r>
              <a:rPr lang="en-CA" dirty="0">
                <a:solidFill>
                  <a:schemeClr val="bg1"/>
                </a:solidFill>
              </a:rPr>
              <a:t>						</a:t>
            </a:r>
            <a:r>
              <a:rPr lang="en-CA" dirty="0">
                <a:solidFill>
                  <a:srgbClr val="92D050"/>
                </a:solidFill>
              </a:rPr>
              <a:t>{ //method has double array as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	</a:t>
            </a:r>
            <a:r>
              <a:rPr lang="en-CA" dirty="0">
                <a:solidFill>
                  <a:srgbClr val="00B0F0"/>
                </a:solidFill>
              </a:rPr>
              <a:t>//method returns an int array</a:t>
            </a:r>
            <a:r>
              <a:rPr lang="en-CA" dirty="0">
                <a:solidFill>
                  <a:schemeClr val="bg1"/>
                </a:solidFill>
              </a:rPr>
              <a:t>		</a:t>
            </a:r>
            <a:r>
              <a:rPr lang="en-CA" dirty="0">
                <a:solidFill>
                  <a:srgbClr val="92D050"/>
                </a:solidFill>
              </a:rPr>
              <a:t>//a parameter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}</a:t>
            </a:r>
            <a:r>
              <a:rPr lang="en-CA" dirty="0">
                <a:solidFill>
                  <a:schemeClr val="bg1"/>
                </a:solidFill>
              </a:rPr>
              <a:t>						</a:t>
            </a:r>
            <a:r>
              <a:rPr lang="en-CA" dirty="0">
                <a:solidFill>
                  <a:srgbClr val="92D050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125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Arrays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solidFill>
                  <a:schemeClr val="bg1"/>
                </a:solidFill>
              </a:rPr>
              <a:t>TOPICS</a:t>
            </a:r>
          </a:p>
          <a:p>
            <a:pPr lvl="1"/>
            <a:r>
              <a:rPr lang="en-CA" sz="2800" dirty="0">
                <a:solidFill>
                  <a:schemeClr val="bg1"/>
                </a:solidFill>
              </a:rPr>
              <a:t>Declaration &amp; Use</a:t>
            </a:r>
          </a:p>
          <a:p>
            <a:pPr lvl="1"/>
            <a:r>
              <a:rPr lang="en-CA" sz="2800" dirty="0">
                <a:solidFill>
                  <a:schemeClr val="bg1"/>
                </a:solidFill>
              </a:rPr>
              <a:t>One Dimensional Arrays</a:t>
            </a:r>
          </a:p>
          <a:p>
            <a:pPr lvl="1"/>
            <a:r>
              <a:rPr lang="en-CA" sz="2800" dirty="0">
                <a:solidFill>
                  <a:schemeClr val="bg1"/>
                </a:solidFill>
              </a:rPr>
              <a:t>Using Arrays &amp; Elements</a:t>
            </a:r>
          </a:p>
          <a:p>
            <a:pPr lvl="1"/>
            <a:r>
              <a:rPr lang="en-CA" sz="2800" dirty="0">
                <a:solidFill>
                  <a:schemeClr val="bg1"/>
                </a:solidFill>
              </a:rPr>
              <a:t>Searching an Array</a:t>
            </a:r>
          </a:p>
          <a:p>
            <a:pPr lvl="1"/>
            <a:r>
              <a:rPr lang="en-CA" sz="2800" dirty="0">
                <a:solidFill>
                  <a:schemeClr val="bg1"/>
                </a:solidFill>
              </a:rPr>
              <a:t>Sorting an Array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075B347-8228-4A84-855A-6DDCA20F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1690688"/>
            <a:ext cx="59531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Practice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 temperature of Winnipeg is recorded over a week: 8,5,10,9,3,1,5</a:t>
            </a:r>
          </a:p>
          <a:p>
            <a:r>
              <a:rPr lang="en-CA" dirty="0">
                <a:solidFill>
                  <a:schemeClr val="bg1"/>
                </a:solidFill>
              </a:rPr>
              <a:t>Place the values into an integer array.</a:t>
            </a:r>
          </a:p>
          <a:p>
            <a:r>
              <a:rPr lang="en-CA" dirty="0">
                <a:solidFill>
                  <a:schemeClr val="bg1"/>
                </a:solidFill>
              </a:rPr>
              <a:t>Write code to print out the temperatures for the week, and to print out the highest temperature for the week.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Example output: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Temperatures for the week are as follows: 8,5,10,9,3,1,5.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The highest temperature for the week was: 10 degrees.</a:t>
            </a:r>
          </a:p>
        </p:txBody>
      </p:sp>
    </p:spTree>
    <p:extLst>
      <p:ext uri="{BB962C8B-B14F-4D97-AF65-F5344CB8AC3E}">
        <p14:creationId xmlns:p14="http://schemas.microsoft.com/office/powerpoint/2010/main" val="3185226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Sorting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Sorting arrays involves placing their elements in a particular order, according to a certain </a:t>
            </a:r>
            <a:r>
              <a:rPr lang="en-CA" dirty="0">
                <a:solidFill>
                  <a:srgbClr val="00B0F0"/>
                </a:solidFill>
              </a:rPr>
              <a:t>criteria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This may make the array easier to work with or make it easier to view the data, depending on the data type contained in the array.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Examples: </a:t>
            </a:r>
            <a:r>
              <a:rPr lang="en-CA" dirty="0">
                <a:solidFill>
                  <a:srgbClr val="00B050"/>
                </a:solidFill>
              </a:rPr>
              <a:t>integers</a:t>
            </a:r>
            <a:r>
              <a:rPr lang="en-CA" dirty="0">
                <a:solidFill>
                  <a:schemeClr val="bg1"/>
                </a:solidFill>
              </a:rPr>
              <a:t>: lowest to highest, </a:t>
            </a:r>
            <a:r>
              <a:rPr lang="en-CA" dirty="0">
                <a:solidFill>
                  <a:srgbClr val="00B050"/>
                </a:solidFill>
              </a:rPr>
              <a:t>characters</a:t>
            </a:r>
            <a:r>
              <a:rPr lang="en-CA" dirty="0">
                <a:solidFill>
                  <a:schemeClr val="bg1"/>
                </a:solidFill>
              </a:rPr>
              <a:t>: alphabetical, </a:t>
            </a:r>
            <a:r>
              <a:rPr lang="en-CA" dirty="0">
                <a:solidFill>
                  <a:srgbClr val="00B050"/>
                </a:solidFill>
              </a:rPr>
              <a:t>Strings</a:t>
            </a:r>
            <a:r>
              <a:rPr lang="en-CA" dirty="0">
                <a:solidFill>
                  <a:schemeClr val="bg1"/>
                </a:solidFill>
              </a:rPr>
              <a:t>: length, </a:t>
            </a:r>
            <a:r>
              <a:rPr lang="en-CA" dirty="0">
                <a:solidFill>
                  <a:srgbClr val="00B050"/>
                </a:solidFill>
              </a:rPr>
              <a:t>Objects</a:t>
            </a:r>
            <a:r>
              <a:rPr lang="en-CA" dirty="0">
                <a:solidFill>
                  <a:schemeClr val="bg1"/>
                </a:solidFill>
              </a:rPr>
              <a:t>: depends on the type.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33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Sorting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604465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Arrays are sorted using </a:t>
            </a:r>
            <a:r>
              <a:rPr lang="en-CA" dirty="0">
                <a:solidFill>
                  <a:srgbClr val="00B0F0"/>
                </a:solidFill>
              </a:rPr>
              <a:t>algorithms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An algorithm is a process or set of rules to be followed when performing calculations (or problem solving).</a:t>
            </a:r>
          </a:p>
          <a:p>
            <a:r>
              <a:rPr lang="en-CA" dirty="0">
                <a:solidFill>
                  <a:schemeClr val="bg1"/>
                </a:solidFill>
              </a:rPr>
              <a:t>There are many different sorting algorithms used on different types of arrays, but each algorithm is usually applied to an </a:t>
            </a:r>
            <a:r>
              <a:rPr lang="en-CA" dirty="0">
                <a:solidFill>
                  <a:srgbClr val="00B0F0"/>
                </a:solidFill>
              </a:rPr>
              <a:t>integer</a:t>
            </a:r>
            <a:r>
              <a:rPr lang="en-CA" dirty="0">
                <a:solidFill>
                  <a:schemeClr val="bg1"/>
                </a:solidFill>
              </a:rPr>
              <a:t> array to gauge how fast it is, and how many switches it has to make to sort the array.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13EE3C-F43D-4A30-BEA0-FC6C9D935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59" y="2457449"/>
            <a:ext cx="2925728" cy="241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70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Time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34958" cy="43266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Sorting algorithms are classified by </a:t>
            </a:r>
            <a:r>
              <a:rPr lang="en-CA" dirty="0" smtClean="0">
                <a:solidFill>
                  <a:srgbClr val="00B0F0"/>
                </a:solidFill>
              </a:rPr>
              <a:t>time complexity</a:t>
            </a:r>
            <a:r>
              <a:rPr lang="en-CA" dirty="0" smtClean="0">
                <a:solidFill>
                  <a:schemeClr val="bg1"/>
                </a:solidFill>
              </a:rPr>
              <a:t> – how long they take and how many switches they need to make to sort an array.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The time complexity of an algorithm is denoted by the </a:t>
            </a:r>
            <a:r>
              <a:rPr lang="en-CA" dirty="0" smtClean="0">
                <a:solidFill>
                  <a:srgbClr val="00B0F0"/>
                </a:solidFill>
              </a:rPr>
              <a:t>Order</a:t>
            </a:r>
            <a:r>
              <a:rPr lang="en-CA" dirty="0" smtClean="0">
                <a:solidFill>
                  <a:schemeClr val="bg1"/>
                </a:solidFill>
              </a:rPr>
              <a:t> of the algorithm – called </a:t>
            </a:r>
            <a:r>
              <a:rPr lang="en-CA" dirty="0" smtClean="0">
                <a:solidFill>
                  <a:srgbClr val="00B0F0"/>
                </a:solidFill>
              </a:rPr>
              <a:t>big-O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If an algorithm traverses an array one time, we say that it is of </a:t>
            </a:r>
            <a:r>
              <a:rPr lang="en-CA" dirty="0" smtClean="0">
                <a:solidFill>
                  <a:srgbClr val="00B0F0"/>
                </a:solidFill>
              </a:rPr>
              <a:t>Order n </a:t>
            </a:r>
            <a:r>
              <a:rPr lang="en-CA" dirty="0" smtClean="0">
                <a:solidFill>
                  <a:schemeClr val="bg1"/>
                </a:solidFill>
              </a:rPr>
              <a:t>or </a:t>
            </a:r>
            <a:r>
              <a:rPr lang="en-CA" dirty="0" smtClean="0">
                <a:solidFill>
                  <a:srgbClr val="00B0F0"/>
                </a:solidFill>
              </a:rPr>
              <a:t>O(n)</a:t>
            </a:r>
            <a:r>
              <a:rPr lang="en-CA" dirty="0" smtClean="0">
                <a:solidFill>
                  <a:schemeClr val="bg1"/>
                </a:solidFill>
              </a:rPr>
              <a:t>, where “</a:t>
            </a:r>
            <a:r>
              <a:rPr lang="en-CA" dirty="0" smtClean="0">
                <a:solidFill>
                  <a:srgbClr val="00B0F0"/>
                </a:solidFill>
              </a:rPr>
              <a:t>n</a:t>
            </a:r>
            <a:r>
              <a:rPr lang="en-CA" dirty="0" smtClean="0">
                <a:solidFill>
                  <a:schemeClr val="bg1"/>
                </a:solidFill>
              </a:rPr>
              <a:t>” is the number of entries in the array. </a:t>
            </a:r>
          </a:p>
          <a:p>
            <a:r>
              <a:rPr lang="en-CA" dirty="0" smtClean="0">
                <a:solidFill>
                  <a:schemeClr val="bg1"/>
                </a:solidFill>
                <a:hlinkClick r:id="rId3"/>
              </a:rPr>
              <a:t>Comparing Sorting Algorithms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 smtClean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9C0B67-B3FE-4246-985E-1E58CAA52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913" y="1825625"/>
            <a:ext cx="4239087" cy="42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8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Bubble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08325" cy="43266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One of the slowest and simplest sorting arrays is called the Bubble Sort.</a:t>
            </a:r>
          </a:p>
          <a:p>
            <a:r>
              <a:rPr lang="en-CA" dirty="0">
                <a:solidFill>
                  <a:schemeClr val="bg1"/>
                </a:solidFill>
              </a:rPr>
              <a:t>The Bubble Sort works by </a:t>
            </a:r>
            <a:r>
              <a:rPr lang="en-CA" dirty="0">
                <a:solidFill>
                  <a:srgbClr val="00B0F0"/>
                </a:solidFill>
              </a:rPr>
              <a:t>repeatedly</a:t>
            </a:r>
            <a:r>
              <a:rPr lang="en-CA" dirty="0">
                <a:solidFill>
                  <a:schemeClr val="bg1"/>
                </a:solidFill>
              </a:rPr>
              <a:t> stepping through the array, and compares each pair of elements as it goes.</a:t>
            </a:r>
          </a:p>
          <a:p>
            <a:r>
              <a:rPr lang="en-CA" dirty="0">
                <a:solidFill>
                  <a:schemeClr val="bg1"/>
                </a:solidFill>
              </a:rPr>
              <a:t>If the elements are out of order, they are </a:t>
            </a:r>
            <a:r>
              <a:rPr lang="en-CA" dirty="0">
                <a:solidFill>
                  <a:srgbClr val="00B0F0"/>
                </a:solidFill>
              </a:rPr>
              <a:t>switched</a:t>
            </a:r>
            <a:r>
              <a:rPr lang="en-CA" dirty="0">
                <a:solidFill>
                  <a:schemeClr val="bg1"/>
                </a:solidFill>
              </a:rPr>
              <a:t> and the next pair is examined.</a:t>
            </a:r>
          </a:p>
          <a:p>
            <a:r>
              <a:rPr lang="en-CA" dirty="0">
                <a:solidFill>
                  <a:schemeClr val="bg1"/>
                </a:solidFill>
              </a:rPr>
              <a:t>This happens until the array is sorted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CA" dirty="0" smtClean="0">
                <a:solidFill>
                  <a:schemeClr val="bg1"/>
                </a:solidFill>
                <a:hlinkClick r:id="rId3"/>
              </a:rPr>
              <a:t>Bubble Sort Algorithm</a:t>
            </a:r>
            <a:endParaRPr lang="en-CA" dirty="0" smtClean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5D82C7-97D7-439A-80C3-D1CBA31C1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537" y="2283857"/>
            <a:ext cx="5114463" cy="34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39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Bubble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08325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 Bubble Sort is of Order </a:t>
            </a:r>
            <a:r>
              <a:rPr lang="en-CA" dirty="0">
                <a:solidFill>
                  <a:srgbClr val="00B0F0"/>
                </a:solidFill>
              </a:rPr>
              <a:t>n</a:t>
            </a:r>
            <a:r>
              <a:rPr lang="en-CA" baseline="30000" dirty="0">
                <a:solidFill>
                  <a:srgbClr val="00B0F0"/>
                </a:solidFill>
              </a:rPr>
              <a:t>2</a:t>
            </a:r>
            <a:r>
              <a:rPr lang="en-CA" baseline="30000" dirty="0">
                <a:solidFill>
                  <a:schemeClr val="bg1"/>
                </a:solidFill>
              </a:rPr>
              <a:t> </a:t>
            </a:r>
            <a:r>
              <a:rPr lang="en-CA" dirty="0">
                <a:solidFill>
                  <a:schemeClr val="bg1"/>
                </a:solidFill>
              </a:rPr>
              <a:t>or </a:t>
            </a:r>
            <a:r>
              <a:rPr lang="en-CA" dirty="0">
                <a:solidFill>
                  <a:srgbClr val="00B0F0"/>
                </a:solidFill>
              </a:rPr>
              <a:t>O(n</a:t>
            </a:r>
            <a:r>
              <a:rPr lang="en-CA" baseline="30000" dirty="0">
                <a:solidFill>
                  <a:srgbClr val="00B0F0"/>
                </a:solidFill>
              </a:rPr>
              <a:t>2</a:t>
            </a:r>
            <a:r>
              <a:rPr lang="en-CA" dirty="0">
                <a:solidFill>
                  <a:srgbClr val="00B0F0"/>
                </a:solidFill>
              </a:rPr>
              <a:t>)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This means that if the array has </a:t>
            </a:r>
            <a:r>
              <a:rPr lang="en-CA" dirty="0">
                <a:solidFill>
                  <a:srgbClr val="FF0000"/>
                </a:solidFill>
              </a:rPr>
              <a:t>500</a:t>
            </a:r>
            <a:r>
              <a:rPr lang="en-CA" dirty="0">
                <a:solidFill>
                  <a:schemeClr val="bg1"/>
                </a:solidFill>
              </a:rPr>
              <a:t> elements in it, the algorithm must do approximately </a:t>
            </a:r>
            <a:r>
              <a:rPr lang="en-CA" dirty="0">
                <a:solidFill>
                  <a:srgbClr val="FF0000"/>
                </a:solidFill>
              </a:rPr>
              <a:t>250,000</a:t>
            </a:r>
            <a:r>
              <a:rPr lang="en-CA" dirty="0">
                <a:solidFill>
                  <a:schemeClr val="bg1"/>
                </a:solidFill>
              </a:rPr>
              <a:t> switches until it is sorted. </a:t>
            </a:r>
            <a:r>
              <a:rPr lang="en-CA" dirty="0" err="1">
                <a:solidFill>
                  <a:schemeClr val="bg1"/>
                </a:solidFill>
              </a:rPr>
              <a:t>Ew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71E14D-F56F-4451-BA0E-7B2E7825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2000250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19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77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08325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Another type of sorting algorithm is the </a:t>
            </a:r>
            <a:r>
              <a:rPr lang="en-CA" dirty="0">
                <a:solidFill>
                  <a:srgbClr val="00B0F0"/>
                </a:solidFill>
              </a:rPr>
              <a:t>Insertion Sort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This algorithm starts by examining the first two elements in the array and sorting them.</a:t>
            </a:r>
          </a:p>
          <a:p>
            <a:r>
              <a:rPr lang="en-CA" dirty="0">
                <a:solidFill>
                  <a:schemeClr val="bg1"/>
                </a:solidFill>
              </a:rPr>
              <a:t>Then, it examines the third element and places it in order with the first two.</a:t>
            </a:r>
          </a:p>
          <a:p>
            <a:r>
              <a:rPr lang="en-CA" dirty="0">
                <a:solidFill>
                  <a:schemeClr val="bg1"/>
                </a:solidFill>
              </a:rPr>
              <a:t>The portion of the array </a:t>
            </a:r>
            <a:r>
              <a:rPr lang="en-CA" dirty="0">
                <a:solidFill>
                  <a:srgbClr val="00B0F0"/>
                </a:solidFill>
              </a:rPr>
              <a:t>before </a:t>
            </a:r>
            <a:r>
              <a:rPr lang="en-CA" dirty="0">
                <a:solidFill>
                  <a:schemeClr val="bg1"/>
                </a:solidFill>
              </a:rPr>
              <a:t>the examined element ends up being sorted before continuing to the next element.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D438351-E8EB-4988-BD5A-E54FBCED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62" y="2139519"/>
            <a:ext cx="4244820" cy="31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8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08325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Insertion Sort is also </a:t>
            </a:r>
            <a:r>
              <a:rPr lang="en-CA" dirty="0">
                <a:solidFill>
                  <a:srgbClr val="00B0F0"/>
                </a:solidFill>
              </a:rPr>
              <a:t>O(n</a:t>
            </a:r>
            <a:r>
              <a:rPr lang="en-CA" baseline="30000" dirty="0">
                <a:solidFill>
                  <a:srgbClr val="00B0F0"/>
                </a:solidFill>
              </a:rPr>
              <a:t>2</a:t>
            </a:r>
            <a:r>
              <a:rPr lang="en-CA" dirty="0">
                <a:solidFill>
                  <a:srgbClr val="00B0F0"/>
                </a:solidFill>
              </a:rPr>
              <a:t>) </a:t>
            </a:r>
            <a:r>
              <a:rPr lang="en-CA" dirty="0">
                <a:solidFill>
                  <a:schemeClr val="bg1"/>
                </a:solidFill>
              </a:rPr>
              <a:t>but only if the array is in completely backwards order.</a:t>
            </a:r>
          </a:p>
          <a:p>
            <a:r>
              <a:rPr lang="en-CA" dirty="0">
                <a:solidFill>
                  <a:schemeClr val="bg1"/>
                </a:solidFill>
              </a:rPr>
              <a:t>Usually, Insertion Sort makes fewer switches than Bubble Sort and takes less time.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2723D2-7FC6-460B-B866-A9C125C0E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2118989"/>
            <a:ext cx="4305670" cy="25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0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Other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308325" cy="432660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There are many other algorithms used to sort arrays.</a:t>
            </a:r>
          </a:p>
          <a:p>
            <a:r>
              <a:rPr lang="en-CA" dirty="0">
                <a:solidFill>
                  <a:schemeClr val="bg1"/>
                </a:solidFill>
              </a:rPr>
              <a:t>Some are very fast, some aren’t, and some only work on specific data sets.</a:t>
            </a:r>
          </a:p>
          <a:p>
            <a:r>
              <a:rPr lang="en-CA" dirty="0">
                <a:solidFill>
                  <a:schemeClr val="bg1"/>
                </a:solidFill>
              </a:rPr>
              <a:t>Let’s have a look.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  <a:hlinkClick r:id="rId3"/>
              </a:rPr>
              <a:t>https://imgur.com/gallery/iwTNP</a:t>
            </a: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E5E5D7-C9FE-4779-899C-708193662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28" y="398892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8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4375" cy="4351338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An array is a group of variables of the same type, stored in a single collection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Allocated as </a:t>
            </a:r>
            <a:r>
              <a:rPr lang="en-CA" smtClean="0">
                <a:solidFill>
                  <a:schemeClr val="bg1"/>
                </a:solidFill>
              </a:rPr>
              <a:t>contiguous memory</a:t>
            </a:r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It is not a data type, but a </a:t>
            </a:r>
            <a:r>
              <a:rPr lang="en-CA" dirty="0">
                <a:solidFill>
                  <a:srgbClr val="00B0F0"/>
                </a:solidFill>
              </a:rPr>
              <a:t>data structure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An array is referred to by a name, and must be declared in order to exist.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05C40-DA50-4915-AD7E-2F2F0DED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3630612"/>
            <a:ext cx="6396787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5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4375" cy="4351338"/>
          </a:xfrm>
        </p:spPr>
        <p:txBody>
          <a:bodyPr/>
          <a:lstStyle/>
          <a:p>
            <a:r>
              <a:rPr lang="en-CA" sz="2800" dirty="0">
                <a:solidFill>
                  <a:schemeClr val="bg1"/>
                </a:solidFill>
              </a:rPr>
              <a:t>An array can contain </a:t>
            </a:r>
            <a:r>
              <a:rPr lang="en-CA" sz="2800" i="1" dirty="0">
                <a:solidFill>
                  <a:schemeClr val="bg1"/>
                </a:solidFill>
              </a:rPr>
              <a:t>any</a:t>
            </a:r>
            <a:r>
              <a:rPr lang="en-CA" sz="2800" dirty="0">
                <a:solidFill>
                  <a:schemeClr val="bg1"/>
                </a:solidFill>
              </a:rPr>
              <a:t> data type, but can </a:t>
            </a:r>
            <a:r>
              <a:rPr lang="en-CA" sz="2800" i="1" dirty="0">
                <a:solidFill>
                  <a:schemeClr val="bg1"/>
                </a:solidFill>
              </a:rPr>
              <a:t>only </a:t>
            </a:r>
            <a:r>
              <a:rPr lang="en-CA" sz="2800" dirty="0">
                <a:solidFill>
                  <a:schemeClr val="bg1"/>
                </a:solidFill>
              </a:rPr>
              <a:t>contain </a:t>
            </a:r>
            <a:r>
              <a:rPr lang="en-CA" sz="2800" dirty="0">
                <a:solidFill>
                  <a:srgbClr val="00B0F0"/>
                </a:solidFill>
              </a:rPr>
              <a:t>one </a:t>
            </a:r>
            <a:r>
              <a:rPr lang="en-CA" sz="2800" dirty="0">
                <a:solidFill>
                  <a:schemeClr val="bg1"/>
                </a:solidFill>
              </a:rPr>
              <a:t>type.</a:t>
            </a:r>
          </a:p>
          <a:p>
            <a:r>
              <a:rPr lang="en-CA" dirty="0">
                <a:solidFill>
                  <a:schemeClr val="bg1"/>
                </a:solidFill>
              </a:rPr>
              <a:t>An array can have almost any number of elements.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05C40-DA50-4915-AD7E-2F2F0DED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3630612"/>
            <a:ext cx="6396787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4375" cy="4667250"/>
          </a:xfrm>
        </p:spPr>
        <p:txBody>
          <a:bodyPr>
            <a:normAutofit lnSpcReduction="10000"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An entry in the array is referenced by using the array </a:t>
            </a:r>
            <a:r>
              <a:rPr lang="en-CA" sz="2800" dirty="0">
                <a:solidFill>
                  <a:srgbClr val="00B0F0"/>
                </a:solidFill>
              </a:rPr>
              <a:t>index</a:t>
            </a:r>
            <a:r>
              <a:rPr lang="en-CA" sz="2800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Indices (plural for index) begin at 0 and continue until the end of the array.</a:t>
            </a:r>
          </a:p>
          <a:p>
            <a:r>
              <a:rPr lang="en-CA" sz="2800" dirty="0">
                <a:solidFill>
                  <a:schemeClr val="bg1"/>
                </a:solidFill>
              </a:rPr>
              <a:t>An array of size </a:t>
            </a:r>
            <a:r>
              <a:rPr lang="en-CA" sz="2800" dirty="0">
                <a:solidFill>
                  <a:srgbClr val="00B050"/>
                </a:solidFill>
              </a:rPr>
              <a:t>n</a:t>
            </a:r>
            <a:r>
              <a:rPr lang="en-CA" sz="2800" dirty="0">
                <a:solidFill>
                  <a:schemeClr val="bg1"/>
                </a:solidFill>
              </a:rPr>
              <a:t> has </a:t>
            </a:r>
            <a:r>
              <a:rPr lang="en-CA" sz="2800" dirty="0">
                <a:solidFill>
                  <a:srgbClr val="00B050"/>
                </a:solidFill>
              </a:rPr>
              <a:t>n</a:t>
            </a:r>
            <a:r>
              <a:rPr lang="en-CA" sz="2800" dirty="0">
                <a:solidFill>
                  <a:schemeClr val="bg1"/>
                </a:solidFill>
              </a:rPr>
              <a:t> elements and an index of </a:t>
            </a:r>
            <a:r>
              <a:rPr lang="en-CA" sz="2800" dirty="0">
                <a:solidFill>
                  <a:srgbClr val="00B050"/>
                </a:solidFill>
              </a:rPr>
              <a:t>0 </a:t>
            </a:r>
            <a:r>
              <a:rPr lang="en-CA" sz="2800" dirty="0">
                <a:solidFill>
                  <a:schemeClr val="bg1"/>
                </a:solidFill>
              </a:rPr>
              <a:t>to</a:t>
            </a:r>
            <a:r>
              <a:rPr lang="en-CA" sz="2800" dirty="0">
                <a:solidFill>
                  <a:srgbClr val="00B050"/>
                </a:solidFill>
              </a:rPr>
              <a:t> n-1</a:t>
            </a:r>
            <a:r>
              <a:rPr lang="en-CA" sz="2800" dirty="0">
                <a:solidFill>
                  <a:schemeClr val="bg1"/>
                </a:solidFill>
              </a:rPr>
              <a:t>.</a:t>
            </a:r>
          </a:p>
          <a:p>
            <a:r>
              <a:rPr lang="en-CA" dirty="0">
                <a:solidFill>
                  <a:schemeClr val="bg1"/>
                </a:solidFill>
              </a:rPr>
              <a:t>What are the size, and index of this array?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05C40-DA50-4915-AD7E-2F2F0DED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3630612"/>
            <a:ext cx="6396787" cy="268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C0DCF3-874D-42DF-80C9-11D79C065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101" y="194469"/>
            <a:ext cx="3732623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5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Declaring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4375" cy="466725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Arrays can be declared in a couple different ways:</a:t>
            </a:r>
          </a:p>
          <a:p>
            <a:r>
              <a:rPr lang="en-CA" sz="2800" dirty="0">
                <a:solidFill>
                  <a:schemeClr val="bg1"/>
                </a:solidFill>
              </a:rPr>
              <a:t>Most commo</a:t>
            </a:r>
            <a:r>
              <a:rPr lang="en-CA" dirty="0">
                <a:solidFill>
                  <a:schemeClr val="bg1"/>
                </a:solidFill>
              </a:rPr>
              <a:t>nly:</a:t>
            </a:r>
          </a:p>
          <a:p>
            <a:pPr mar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	</a:t>
            </a:r>
            <a:r>
              <a:rPr lang="en-CA" sz="2800" dirty="0">
                <a:solidFill>
                  <a:srgbClr val="00B0F0"/>
                </a:solidFill>
              </a:rPr>
              <a:t>type</a:t>
            </a:r>
            <a:r>
              <a:rPr lang="en-CA" dirty="0">
                <a:solidFill>
                  <a:srgbClr val="00B0F0"/>
                </a:solidFill>
              </a:rPr>
              <a:t>[ ] </a:t>
            </a:r>
            <a:r>
              <a:rPr lang="en-CA" dirty="0" err="1">
                <a:solidFill>
                  <a:srgbClr val="00B0F0"/>
                </a:solidFill>
              </a:rPr>
              <a:t>arrayN</a:t>
            </a:r>
            <a:r>
              <a:rPr lang="en-CA" sz="2800" dirty="0" err="1">
                <a:solidFill>
                  <a:srgbClr val="00B0F0"/>
                </a:solidFill>
              </a:rPr>
              <a:t>ame</a:t>
            </a:r>
            <a:r>
              <a:rPr lang="en-CA" sz="2800" dirty="0">
                <a:solidFill>
                  <a:srgbClr val="00B0F0"/>
                </a:solidFill>
              </a:rPr>
              <a:t>;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	</a:t>
            </a:r>
            <a:r>
              <a:rPr lang="en-CA" dirty="0">
                <a:solidFill>
                  <a:schemeClr val="bg1"/>
                </a:solidFill>
              </a:rPr>
              <a:t>or</a:t>
            </a:r>
          </a:p>
          <a:p>
            <a:pPr mar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	</a:t>
            </a:r>
            <a:r>
              <a:rPr lang="en-CA" sz="2800" dirty="0">
                <a:solidFill>
                  <a:srgbClr val="00B0F0"/>
                </a:solidFill>
              </a:rPr>
              <a:t>int[ ] scores;</a:t>
            </a:r>
          </a:p>
          <a:p>
            <a:r>
              <a:rPr lang="en-CA" dirty="0">
                <a:solidFill>
                  <a:schemeClr val="bg1"/>
                </a:solidFill>
              </a:rPr>
              <a:t>This is ONLY a declaration. The array </a:t>
            </a:r>
            <a:r>
              <a:rPr lang="en-CA" dirty="0">
                <a:solidFill>
                  <a:srgbClr val="00B0F0"/>
                </a:solidFill>
              </a:rPr>
              <a:t>‘scores’</a:t>
            </a:r>
            <a:r>
              <a:rPr lang="en-CA" dirty="0">
                <a:solidFill>
                  <a:schemeClr val="bg1"/>
                </a:solidFill>
              </a:rPr>
              <a:t> still has a value of null.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05C40-DA50-4915-AD7E-2F2F0DED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3630612"/>
            <a:ext cx="6396787" cy="2681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6CB60E-9F79-4261-BD41-F3616EB2E88A}"/>
              </a:ext>
            </a:extLst>
          </p:cNvPr>
          <p:cNvSpPr txBox="1"/>
          <p:nvPr/>
        </p:nvSpPr>
        <p:spPr>
          <a:xfrm>
            <a:off x="6172200" y="1690688"/>
            <a:ext cx="56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Note: </a:t>
            </a:r>
            <a:r>
              <a:rPr lang="en-CA" sz="2000" dirty="0">
                <a:solidFill>
                  <a:srgbClr val="00B0F0"/>
                </a:solidFill>
              </a:rPr>
              <a:t>int scores[ ] </a:t>
            </a:r>
            <a:r>
              <a:rPr lang="en-CA" sz="2000" dirty="0">
                <a:solidFill>
                  <a:schemeClr val="bg1"/>
                </a:solidFill>
              </a:rPr>
              <a:t>is also a valid declaration but I think it looks dumb so I use the other one.</a:t>
            </a:r>
          </a:p>
        </p:txBody>
      </p:sp>
    </p:spTree>
    <p:extLst>
      <p:ext uri="{BB962C8B-B14F-4D97-AF65-F5344CB8AC3E}">
        <p14:creationId xmlns:p14="http://schemas.microsoft.com/office/powerpoint/2010/main" val="65944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Declaring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4375" cy="4667250"/>
          </a:xfrm>
        </p:spPr>
        <p:txBody>
          <a:bodyPr>
            <a:normAutofit lnSpcReduction="10000"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For Java to create our array in memory, we have to give it a </a:t>
            </a:r>
            <a:r>
              <a:rPr lang="en-CA" sz="2800" dirty="0">
                <a:solidFill>
                  <a:srgbClr val="00B0F0"/>
                </a:solidFill>
              </a:rPr>
              <a:t>size</a:t>
            </a:r>
            <a:r>
              <a:rPr lang="en-CA" sz="2800" dirty="0">
                <a:solidFill>
                  <a:schemeClr val="bg1"/>
                </a:solidFill>
              </a:rPr>
              <a:t>.</a:t>
            </a:r>
          </a:p>
          <a:p>
            <a:r>
              <a:rPr lang="en-CA" sz="2800" dirty="0">
                <a:solidFill>
                  <a:schemeClr val="bg1"/>
                </a:solidFill>
              </a:rPr>
              <a:t>Usually, the size of the array is given when it is declared.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00B0F0"/>
                </a:solidFill>
              </a:rPr>
              <a:t>int[</a:t>
            </a:r>
            <a:r>
              <a:rPr lang="en-CA" dirty="0">
                <a:solidFill>
                  <a:srgbClr val="00B0F0"/>
                </a:solidFill>
              </a:rPr>
              <a:t> ] </a:t>
            </a:r>
            <a:r>
              <a:rPr lang="en-CA" dirty="0" err="1">
                <a:solidFill>
                  <a:srgbClr val="00B0F0"/>
                </a:solidFill>
              </a:rPr>
              <a:t>intArray</a:t>
            </a:r>
            <a:r>
              <a:rPr lang="en-CA" dirty="0">
                <a:solidFill>
                  <a:srgbClr val="00B0F0"/>
                </a:solidFill>
              </a:rPr>
              <a:t> = new int[10];</a:t>
            </a:r>
          </a:p>
          <a:p>
            <a:pPr marL="0" indent="0">
              <a:buNone/>
            </a:pPr>
            <a:endParaRPr lang="en-CA" sz="2800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This will create an integer array that can hold 10 elements.</a:t>
            </a:r>
            <a:endParaRPr lang="en-CA" sz="2800" dirty="0">
              <a:solidFill>
                <a:schemeClr val="bg1"/>
              </a:solidFill>
            </a:endParaRP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05C40-DA50-4915-AD7E-2F2F0DED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3630612"/>
            <a:ext cx="6396787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Declaring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4375" cy="466725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If the array is already declared, giving it a size looks like this:</a:t>
            </a:r>
          </a:p>
          <a:p>
            <a:pPr marL="0" indent="0">
              <a:buNone/>
            </a:pPr>
            <a:r>
              <a:rPr lang="en-CA" dirty="0">
                <a:solidFill>
                  <a:srgbClr val="00B0F0"/>
                </a:solidFill>
              </a:rPr>
              <a:t>  </a:t>
            </a:r>
            <a:r>
              <a:rPr lang="en-CA" dirty="0" err="1">
                <a:solidFill>
                  <a:srgbClr val="00B0F0"/>
                </a:solidFill>
              </a:rPr>
              <a:t>intArray</a:t>
            </a:r>
            <a:r>
              <a:rPr lang="en-CA" dirty="0">
                <a:solidFill>
                  <a:srgbClr val="00B0F0"/>
                </a:solidFill>
              </a:rPr>
              <a:t> = new int[10];</a:t>
            </a:r>
          </a:p>
          <a:p>
            <a:pPr marL="0" indent="0">
              <a:buNone/>
            </a:pPr>
            <a:endParaRPr lang="en-CA" sz="2800" dirty="0">
              <a:solidFill>
                <a:srgbClr val="00B0F0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This will also create an array of size 10. Make sure the array is declared first though.</a:t>
            </a:r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05C40-DA50-4915-AD7E-2F2F0DED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3630612"/>
            <a:ext cx="6396787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67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C8D4F-C48C-4FC9-9DEC-2E92D069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Declaring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1D844-2F78-4EAF-8D4E-57ECD083A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629150" cy="466725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bg1"/>
                </a:solidFill>
              </a:rPr>
              <a:t>When an array is given a size, we say it has been </a:t>
            </a:r>
            <a:r>
              <a:rPr lang="en-CA" sz="2800" i="1" dirty="0">
                <a:solidFill>
                  <a:schemeClr val="bg1"/>
                </a:solidFill>
              </a:rPr>
              <a:t>instantiated</a:t>
            </a:r>
            <a:r>
              <a:rPr lang="en-CA" sz="2800" dirty="0">
                <a:solidFill>
                  <a:schemeClr val="bg1"/>
                </a:solidFill>
              </a:rPr>
              <a:t>. That means it has been allocated memory.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sz="2800" dirty="0">
                <a:solidFill>
                  <a:schemeClr val="bg1"/>
                </a:solidFill>
              </a:rPr>
              <a:t>When an array is instantiated, all of its elements are set to a default value (0, false, null 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205C40-DA50-4915-AD7E-2F2F0DED7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937" y="3630612"/>
            <a:ext cx="6396787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5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1351</Words>
  <Application>Microsoft Office PowerPoint</Application>
  <PresentationFormat>Custom</PresentationFormat>
  <Paragraphs>156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Arrays</vt:lpstr>
      <vt:lpstr>Arrays in Java</vt:lpstr>
      <vt:lpstr>Intro</vt:lpstr>
      <vt:lpstr>Intro</vt:lpstr>
      <vt:lpstr>Intro</vt:lpstr>
      <vt:lpstr>Declaring an Array</vt:lpstr>
      <vt:lpstr>Declaring an Array</vt:lpstr>
      <vt:lpstr>Declaring an Array</vt:lpstr>
      <vt:lpstr>Declaring an Array</vt:lpstr>
      <vt:lpstr>Declaring an Array</vt:lpstr>
      <vt:lpstr>Array initialization</vt:lpstr>
      <vt:lpstr>Array initialization</vt:lpstr>
      <vt:lpstr>Accessing Array Elements</vt:lpstr>
      <vt:lpstr>Accessing Array Elements</vt:lpstr>
      <vt:lpstr>Processing Arrays</vt:lpstr>
      <vt:lpstr>Exercise</vt:lpstr>
      <vt:lpstr>Bounds Checking</vt:lpstr>
      <vt:lpstr>Bounds Checking</vt:lpstr>
      <vt:lpstr>Passing Arrays</vt:lpstr>
      <vt:lpstr>Practice Exercise</vt:lpstr>
      <vt:lpstr>Sorting Arrays</vt:lpstr>
      <vt:lpstr>Sorting Arrays</vt:lpstr>
      <vt:lpstr>Time Complexity</vt:lpstr>
      <vt:lpstr>Bubble Sort</vt:lpstr>
      <vt:lpstr>Bubble Sort</vt:lpstr>
      <vt:lpstr>Insertion Sort</vt:lpstr>
      <vt:lpstr>Insertion Sort</vt:lpstr>
      <vt:lpstr>Insertion Sort</vt:lpstr>
      <vt:lpstr>Other Algorithms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Brian Henson</dc:creator>
  <cp:lastModifiedBy>Karen Latimer</cp:lastModifiedBy>
  <cp:revision>25</cp:revision>
  <dcterms:created xsi:type="dcterms:W3CDTF">2018-12-03T04:59:05Z</dcterms:created>
  <dcterms:modified xsi:type="dcterms:W3CDTF">2019-04-11T00:38:17Z</dcterms:modified>
</cp:coreProperties>
</file>