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5715000" type="screen16x10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38" y="-54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889000"/>
            <a:ext cx="0" cy="3746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CA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493963"/>
            <a:ext cx="1338263" cy="1824037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6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6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6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3495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388938"/>
            <a:ext cx="6781800" cy="17780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CA" altLang="en-US"/>
              <a:t>Click to edit Master title style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2541323"/>
            <a:ext cx="6248400" cy="19685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CA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5768C-E6B5-48B2-8F63-AED37E0B4A5F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413AF-53F9-4354-9C75-7EAEC1A14353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1866"/>
            <a:ext cx="2057400" cy="50072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1866"/>
            <a:ext cx="6019800" cy="500723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1F23B-2D44-4375-B856-E6D83FFDE07F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C5DFA-8AEB-4456-8518-AAC09B0BDC48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B1EBD-520B-4236-B0CD-80F4969532C1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32719"/>
            <a:ext cx="4038600" cy="36763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32719"/>
            <a:ext cx="4038600" cy="36763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8891B-AF0E-417F-B763-8924D3A13B73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52444-929F-4C78-ADF3-A282A94D8EED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CE2BD-3057-49DB-84AE-15AE23EC9DDF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61645-8320-40D8-9373-5484D6116329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82649-440D-408C-8097-D94FF3B7E20D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3081A-9A12-4602-9851-A73D0106F4A9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Line 2"/>
          <p:cNvSpPr>
            <a:spLocks noChangeShapeType="1"/>
          </p:cNvSpPr>
          <p:nvPr/>
        </p:nvSpPr>
        <p:spPr bwMode="auto">
          <a:xfrm>
            <a:off x="7962900" y="127000"/>
            <a:ext cx="0" cy="127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1600"/>
            <a:ext cx="75438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33513"/>
            <a:ext cx="8229600" cy="367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70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5C39E012-E16B-42DD-BF6C-E128E48D582F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27000"/>
            <a:ext cx="792163" cy="1079500"/>
            <a:chOff x="5136" y="960"/>
            <a:chExt cx="528" cy="864"/>
          </a:xfrm>
        </p:grpSpPr>
        <p:sp>
          <p:nvSpPr>
            <p:cNvPr id="4608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4609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4609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4609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4609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4609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4609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4609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4609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4609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6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4609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6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4610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6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46101" name="Oval 21"/>
            <p:cNvSpPr>
              <a:spLocks noChangeArrowheads="1"/>
            </p:cNvSpPr>
            <p:nvPr/>
          </p:nvSpPr>
          <p:spPr bwMode="auto">
            <a:xfrm>
              <a:off x="5136" y="1295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46102" name="Oval 22"/>
            <p:cNvSpPr>
              <a:spLocks noChangeArrowheads="1"/>
            </p:cNvSpPr>
            <p:nvPr/>
          </p:nvSpPr>
          <p:spPr bwMode="auto">
            <a:xfrm>
              <a:off x="5248" y="1295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46103" name="Oval 23"/>
            <p:cNvSpPr>
              <a:spLocks noChangeArrowheads="1"/>
            </p:cNvSpPr>
            <p:nvPr/>
          </p:nvSpPr>
          <p:spPr bwMode="auto">
            <a:xfrm>
              <a:off x="5360" y="1295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46104" name="Oval 24"/>
            <p:cNvSpPr>
              <a:spLocks noChangeArrowheads="1"/>
            </p:cNvSpPr>
            <p:nvPr/>
          </p:nvSpPr>
          <p:spPr bwMode="auto">
            <a:xfrm>
              <a:off x="5472" y="1295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46105" name="Oval 25"/>
            <p:cNvSpPr>
              <a:spLocks noChangeArrowheads="1"/>
            </p:cNvSpPr>
            <p:nvPr/>
          </p:nvSpPr>
          <p:spPr bwMode="auto">
            <a:xfrm>
              <a:off x="5136" y="1409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46106" name="Oval 26"/>
            <p:cNvSpPr>
              <a:spLocks noChangeArrowheads="1"/>
            </p:cNvSpPr>
            <p:nvPr/>
          </p:nvSpPr>
          <p:spPr bwMode="auto">
            <a:xfrm>
              <a:off x="5248" y="1409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46107" name="Oval 27"/>
            <p:cNvSpPr>
              <a:spLocks noChangeArrowheads="1"/>
            </p:cNvSpPr>
            <p:nvPr/>
          </p:nvSpPr>
          <p:spPr bwMode="auto">
            <a:xfrm>
              <a:off x="5360" y="1409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46108" name="Oval 28"/>
            <p:cNvSpPr>
              <a:spLocks noChangeArrowheads="1"/>
            </p:cNvSpPr>
            <p:nvPr/>
          </p:nvSpPr>
          <p:spPr bwMode="auto">
            <a:xfrm>
              <a:off x="5472" y="1409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46109" name="Oval 29"/>
            <p:cNvSpPr>
              <a:spLocks noChangeArrowheads="1"/>
            </p:cNvSpPr>
            <p:nvPr/>
          </p:nvSpPr>
          <p:spPr bwMode="auto">
            <a:xfrm>
              <a:off x="5584" y="1409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4611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4611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4611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4611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4611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6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4611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6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4611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6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4611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6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4611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4611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CA" sz="4000" smtClean="0"/>
              <a:t>Applying Information and Communication Tech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9313" y="2541588"/>
            <a:ext cx="6248400" cy="1968500"/>
          </a:xfrm>
        </p:spPr>
        <p:txBody>
          <a:bodyPr/>
          <a:lstStyle/>
          <a:p>
            <a:pPr eaLnBrk="1" hangingPunct="1"/>
            <a:r>
              <a:rPr lang="en-CA" smtClean="0"/>
              <a:t>Spreadsheets Intro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1006475"/>
            <a:ext cx="7429500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82550"/>
            <a:ext cx="7543800" cy="1079500"/>
          </a:xfrm>
        </p:spPr>
        <p:txBody>
          <a:bodyPr/>
          <a:lstStyle/>
          <a:p>
            <a:pPr eaLnBrk="1" hangingPunct="1"/>
            <a:r>
              <a:rPr lang="en-CA" smtClean="0"/>
              <a:t>Spreadsheet Window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0" y="1244600"/>
            <a:ext cx="9159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Ribbon</a:t>
            </a:r>
          </a:p>
        </p:txBody>
      </p:sp>
      <p:sp>
        <p:nvSpPr>
          <p:cNvPr id="4101" name="Line 7"/>
          <p:cNvSpPr>
            <a:spLocks noChangeShapeType="1"/>
          </p:cNvSpPr>
          <p:nvPr/>
        </p:nvSpPr>
        <p:spPr bwMode="auto">
          <a:xfrm>
            <a:off x="428625" y="1541463"/>
            <a:ext cx="2428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0" y="2017713"/>
            <a:ext cx="10302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Formula</a:t>
            </a:r>
          </a:p>
          <a:p>
            <a:r>
              <a:rPr lang="en-CA"/>
              <a:t> bar</a:t>
            </a:r>
          </a:p>
        </p:txBody>
      </p:sp>
      <p:sp>
        <p:nvSpPr>
          <p:cNvPr id="4103" name="Line 9"/>
          <p:cNvSpPr>
            <a:spLocks noChangeShapeType="1"/>
          </p:cNvSpPr>
          <p:nvPr/>
        </p:nvSpPr>
        <p:spPr bwMode="auto">
          <a:xfrm flipV="1">
            <a:off x="642938" y="1958975"/>
            <a:ext cx="1857375" cy="47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1274763" y="2486025"/>
            <a:ext cx="6969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Cells</a:t>
            </a:r>
          </a:p>
        </p:txBody>
      </p:sp>
      <p:sp>
        <p:nvSpPr>
          <p:cNvPr id="4105" name="Line 11"/>
          <p:cNvSpPr>
            <a:spLocks noChangeShapeType="1"/>
          </p:cNvSpPr>
          <p:nvPr/>
        </p:nvSpPr>
        <p:spPr bwMode="auto">
          <a:xfrm flipV="1">
            <a:off x="1943100" y="2589213"/>
            <a:ext cx="1871663" cy="61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6" name="Text Box 12"/>
          <p:cNvSpPr txBox="1">
            <a:spLocks noChangeArrowheads="1"/>
          </p:cNvSpPr>
          <p:nvPr/>
        </p:nvSpPr>
        <p:spPr bwMode="auto">
          <a:xfrm>
            <a:off x="1346200" y="3206750"/>
            <a:ext cx="5468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Headings – Numbers for Rows, Letters for Columns</a:t>
            </a: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 flipV="1">
            <a:off x="2214563" y="2136775"/>
            <a:ext cx="3500437" cy="1190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8" name="Line 14"/>
          <p:cNvSpPr>
            <a:spLocks noChangeShapeType="1"/>
          </p:cNvSpPr>
          <p:nvPr/>
        </p:nvSpPr>
        <p:spPr bwMode="auto">
          <a:xfrm flipH="1">
            <a:off x="1214438" y="3506788"/>
            <a:ext cx="714375" cy="534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9" name="Text Box 15"/>
          <p:cNvSpPr txBox="1">
            <a:spLocks noChangeArrowheads="1"/>
          </p:cNvSpPr>
          <p:nvPr/>
        </p:nvSpPr>
        <p:spPr bwMode="auto">
          <a:xfrm>
            <a:off x="2500313" y="4946650"/>
            <a:ext cx="17827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Worksheet tabs</a:t>
            </a:r>
          </a:p>
        </p:txBody>
      </p:sp>
      <p:sp>
        <p:nvSpPr>
          <p:cNvPr id="4110" name="Line 16"/>
          <p:cNvSpPr>
            <a:spLocks noChangeShapeType="1"/>
          </p:cNvSpPr>
          <p:nvPr/>
        </p:nvSpPr>
        <p:spPr bwMode="auto">
          <a:xfrm flipH="1">
            <a:off x="2214563" y="5113338"/>
            <a:ext cx="285750" cy="60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Terms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b="1" smtClean="0"/>
              <a:t>Label</a:t>
            </a:r>
          </a:p>
          <a:p>
            <a:pPr lvl="1" eaLnBrk="1" hangingPunct="1"/>
            <a:r>
              <a:rPr lang="en-CA" smtClean="0"/>
              <a:t>Text in the first row or column that identifies the type of data contained there</a:t>
            </a:r>
          </a:p>
          <a:p>
            <a:pPr eaLnBrk="1" hangingPunct="1"/>
            <a:r>
              <a:rPr lang="en-CA" b="1" smtClean="0"/>
              <a:t>Blank workbook</a:t>
            </a:r>
          </a:p>
          <a:p>
            <a:pPr lvl="1" eaLnBrk="1" hangingPunct="1"/>
            <a:r>
              <a:rPr lang="en-CA" smtClean="0"/>
              <a:t>Contains 3 sheets or tabs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How-to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Make corrections:</a:t>
            </a:r>
          </a:p>
          <a:p>
            <a:pPr lvl="1" eaLnBrk="1" hangingPunct="1"/>
            <a:r>
              <a:rPr lang="en-CA" smtClean="0"/>
              <a:t>Use the mouse to select a cell; double click if necessary</a:t>
            </a:r>
          </a:p>
          <a:p>
            <a:pPr eaLnBrk="1" hangingPunct="1"/>
            <a:r>
              <a:rPr lang="en-CA" smtClean="0"/>
              <a:t>Undo/Redo</a:t>
            </a:r>
          </a:p>
          <a:p>
            <a:pPr lvl="1" eaLnBrk="1" hangingPunct="1"/>
            <a:r>
              <a:rPr lang="en-CA" smtClean="0"/>
              <a:t>Ctrl+Z/Ctrl+Y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82860"/>
            <a:ext cx="7543800" cy="1079500"/>
          </a:xfrm>
        </p:spPr>
        <p:txBody>
          <a:bodyPr/>
          <a:lstStyle/>
          <a:p>
            <a:pPr eaLnBrk="1" hangingPunct="1"/>
            <a:r>
              <a:rPr lang="en-CA" smtClean="0"/>
              <a:t>How-to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49053"/>
            <a:ext cx="8229600" cy="3675062"/>
          </a:xfrm>
        </p:spPr>
        <p:txBody>
          <a:bodyPr/>
          <a:lstStyle/>
          <a:p>
            <a:pPr eaLnBrk="1" hangingPunct="1"/>
            <a:r>
              <a:rPr lang="en-CA" sz="2000" dirty="0" smtClean="0"/>
              <a:t>Arrange workbooks</a:t>
            </a:r>
          </a:p>
          <a:p>
            <a:pPr lvl="1" eaLnBrk="1" hangingPunct="1"/>
            <a:r>
              <a:rPr lang="en-CA" sz="1800" dirty="0" smtClean="0"/>
              <a:t>Go to View&gt;Arrange</a:t>
            </a:r>
          </a:p>
          <a:p>
            <a:pPr lvl="1" eaLnBrk="1" hangingPunct="1"/>
            <a:r>
              <a:rPr lang="en-CA" sz="1800" dirty="0" smtClean="0"/>
              <a:t>Select the desired option</a:t>
            </a:r>
          </a:p>
          <a:p>
            <a:pPr lvl="2" eaLnBrk="1" hangingPunct="1"/>
            <a:r>
              <a:rPr lang="en-CA" sz="1800" dirty="0" smtClean="0"/>
              <a:t>Tiled</a:t>
            </a:r>
          </a:p>
          <a:p>
            <a:pPr lvl="2" eaLnBrk="1" hangingPunct="1"/>
            <a:r>
              <a:rPr lang="en-CA" sz="1800" dirty="0" smtClean="0"/>
              <a:t>Horizontal</a:t>
            </a:r>
          </a:p>
          <a:p>
            <a:pPr lvl="2" eaLnBrk="1" hangingPunct="1"/>
            <a:r>
              <a:rPr lang="en-CA" sz="1800" dirty="0" smtClean="0"/>
              <a:t>Vertical</a:t>
            </a:r>
          </a:p>
          <a:p>
            <a:pPr lvl="2" eaLnBrk="1" hangingPunct="1"/>
            <a:r>
              <a:rPr lang="en-CA" sz="1800" dirty="0" smtClean="0"/>
              <a:t>Cascade</a:t>
            </a:r>
          </a:p>
          <a:p>
            <a:pPr eaLnBrk="1" hangingPunct="1"/>
            <a:r>
              <a:rPr lang="en-CA" sz="2000" dirty="0" smtClean="0"/>
              <a:t>Insert or Delete a Cell/Column:</a:t>
            </a:r>
          </a:p>
          <a:p>
            <a:pPr lvl="1" eaLnBrk="1" hangingPunct="1"/>
            <a:r>
              <a:rPr lang="en-CA" sz="1800" dirty="0" smtClean="0"/>
              <a:t>Right-Click on the cell number or column letter, then choose insert or delete.</a:t>
            </a:r>
          </a:p>
          <a:p>
            <a:pPr eaLnBrk="1" hangingPunct="1"/>
            <a:r>
              <a:rPr lang="en-CA" sz="2000" dirty="0" smtClean="0"/>
              <a:t>Resize a row or column:</a:t>
            </a:r>
          </a:p>
          <a:p>
            <a:pPr lvl="1" eaLnBrk="1" hangingPunct="1"/>
            <a:r>
              <a:rPr lang="en-CA" sz="1800" dirty="0" smtClean="0"/>
              <a:t>Click on the line that divides columns or rows and drag.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12250" r="84906" b="71125"/>
          <a:stretch>
            <a:fillRect/>
          </a:stretch>
        </p:blipFill>
        <p:spPr bwMode="auto">
          <a:xfrm>
            <a:off x="7092280" y="4153644"/>
            <a:ext cx="165618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2699792" y="5017740"/>
            <a:ext cx="5256584" cy="7200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771800" y="5017740"/>
            <a:ext cx="4320480" cy="288032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How-to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dirty="0" smtClean="0"/>
              <a:t>Autocomplete</a:t>
            </a:r>
          </a:p>
          <a:p>
            <a:pPr lvl="1" eaLnBrk="1" hangingPunct="1">
              <a:lnSpc>
                <a:spcPct val="90000"/>
              </a:lnSpc>
            </a:pPr>
            <a:r>
              <a:rPr lang="en-CA" dirty="0" smtClean="0"/>
              <a:t>Just type something that has been typed before!</a:t>
            </a:r>
          </a:p>
          <a:p>
            <a:pPr eaLnBrk="1" hangingPunct="1">
              <a:lnSpc>
                <a:spcPct val="90000"/>
              </a:lnSpc>
            </a:pPr>
            <a:r>
              <a:rPr lang="en-CA" dirty="0" smtClean="0"/>
              <a:t>Autocorrect</a:t>
            </a:r>
          </a:p>
          <a:p>
            <a:pPr lvl="1" eaLnBrk="1" hangingPunct="1">
              <a:lnSpc>
                <a:spcPct val="90000"/>
              </a:lnSpc>
            </a:pPr>
            <a:r>
              <a:rPr lang="en-CA" sz="2000" dirty="0" smtClean="0"/>
              <a:t>Main idea – to repair mistakes</a:t>
            </a:r>
            <a:endParaRPr lang="en-CA" dirty="0" smtClean="0"/>
          </a:p>
          <a:p>
            <a:pPr lvl="1" eaLnBrk="1" hangingPunct="1">
              <a:lnSpc>
                <a:spcPct val="90000"/>
              </a:lnSpc>
            </a:pPr>
            <a:r>
              <a:rPr lang="en-CA" dirty="0" smtClean="0"/>
              <a:t>Great for speeding up data entry</a:t>
            </a:r>
          </a:p>
          <a:p>
            <a:pPr lvl="2" eaLnBrk="1" hangingPunct="1">
              <a:lnSpc>
                <a:spcPct val="90000"/>
              </a:lnSpc>
            </a:pPr>
            <a:r>
              <a:rPr lang="en-CA" dirty="0" smtClean="0"/>
              <a:t>Can use abbreviations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CA" dirty="0" smtClean="0"/>
              <a:t>Also can enter symbols: i.e., © is actually keyed as (c</a:t>
            </a:r>
            <a:r>
              <a:rPr lang="en-CA" dirty="0" smtClean="0"/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en-CA" smtClean="0"/>
              <a:t>Date: Ctrl+: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How-to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smtClean="0"/>
              <a:t>Check your spelling</a:t>
            </a:r>
          </a:p>
          <a:p>
            <a:pPr lvl="1" eaLnBrk="1" hangingPunct="1">
              <a:lnSpc>
                <a:spcPct val="90000"/>
              </a:lnSpc>
            </a:pPr>
            <a:r>
              <a:rPr lang="en-CA" smtClean="0"/>
              <a:t>Press the “F7” key</a:t>
            </a:r>
          </a:p>
          <a:p>
            <a:pPr eaLnBrk="1" hangingPunct="1">
              <a:lnSpc>
                <a:spcPct val="90000"/>
              </a:lnSpc>
            </a:pPr>
            <a:r>
              <a:rPr lang="en-CA" smtClean="0"/>
              <a:t>Use the “Fill Handle”</a:t>
            </a:r>
          </a:p>
          <a:p>
            <a:pPr lvl="1" eaLnBrk="1" hangingPunct="1">
              <a:lnSpc>
                <a:spcPct val="90000"/>
              </a:lnSpc>
            </a:pPr>
            <a:r>
              <a:rPr lang="en-CA" smtClean="0"/>
              <a:t>Drag it to copy and paste whatever is in a cell</a:t>
            </a:r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3433763"/>
            <a:ext cx="1906588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3276600" y="4225925"/>
            <a:ext cx="2879725" cy="1444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Practice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Complete the following assignments, found in the Assignment </a:t>
            </a:r>
            <a:r>
              <a:rPr lang="en-CA" smtClean="0"/>
              <a:t>Pickup/AC1 folder:</a:t>
            </a:r>
            <a:endParaRPr lang="en-CA" dirty="0" smtClean="0"/>
          </a:p>
          <a:p>
            <a:pPr lvl="1" eaLnBrk="1" hangingPunct="1"/>
            <a:r>
              <a:rPr lang="en-CA" dirty="0" smtClean="0"/>
              <a:t>Intro Assignment 1</a:t>
            </a:r>
          </a:p>
          <a:p>
            <a:pPr lvl="1" eaLnBrk="1" hangingPunct="1"/>
            <a:r>
              <a:rPr lang="en-CA" dirty="0" smtClean="0"/>
              <a:t>Intro Assignment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64</TotalTime>
  <Words>213</Words>
  <Application>Microsoft Office PowerPoint</Application>
  <PresentationFormat>On-screen Show (16:10)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Network</vt:lpstr>
      <vt:lpstr>Applying Information and Communication Tech I</vt:lpstr>
      <vt:lpstr>Spreadsheet Window</vt:lpstr>
      <vt:lpstr>Terms</vt:lpstr>
      <vt:lpstr>How-to</vt:lpstr>
      <vt:lpstr>How-to</vt:lpstr>
      <vt:lpstr>How-to</vt:lpstr>
      <vt:lpstr>How-to</vt:lpstr>
      <vt:lpstr>Practice</vt:lpstr>
    </vt:vector>
  </TitlesOfParts>
  <Company>SBDHS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Collection and Analysis</dc:title>
  <dc:creator>jmartin</dc:creator>
  <cp:lastModifiedBy>Jonathan Martin</cp:lastModifiedBy>
  <cp:revision>23</cp:revision>
  <dcterms:created xsi:type="dcterms:W3CDTF">2008-01-31T17:49:51Z</dcterms:created>
  <dcterms:modified xsi:type="dcterms:W3CDTF">2015-02-27T19:28:19Z</dcterms:modified>
</cp:coreProperties>
</file>