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  <p:sldMasterId id="2147483708" r:id="rId4"/>
  </p:sldMasterIdLst>
  <p:notesMasterIdLst>
    <p:notesMasterId r:id="rId42"/>
  </p:notesMasterIdLst>
  <p:sldIdLst>
    <p:sldId id="257" r:id="rId5"/>
    <p:sldId id="279" r:id="rId6"/>
    <p:sldId id="280" r:id="rId7"/>
    <p:sldId id="281" r:id="rId8"/>
    <p:sldId id="282" r:id="rId9"/>
    <p:sldId id="283" r:id="rId10"/>
    <p:sldId id="284" r:id="rId11"/>
    <p:sldId id="258" r:id="rId12"/>
    <p:sldId id="259" r:id="rId13"/>
    <p:sldId id="260" r:id="rId14"/>
    <p:sldId id="261" r:id="rId15"/>
    <p:sldId id="262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8" r:id="rId24"/>
    <p:sldId id="285" r:id="rId25"/>
    <p:sldId id="286" r:id="rId26"/>
    <p:sldId id="287" r:id="rId27"/>
    <p:sldId id="288" r:id="rId28"/>
    <p:sldId id="289" r:id="rId29"/>
    <p:sldId id="290" r:id="rId30"/>
    <p:sldId id="291" r:id="rId31"/>
    <p:sldId id="292" r:id="rId32"/>
    <p:sldId id="293" r:id="rId33"/>
    <p:sldId id="294" r:id="rId34"/>
    <p:sldId id="297" r:id="rId35"/>
    <p:sldId id="298" r:id="rId36"/>
    <p:sldId id="299" r:id="rId37"/>
    <p:sldId id="300" r:id="rId38"/>
    <p:sldId id="301" r:id="rId39"/>
    <p:sldId id="302" r:id="rId40"/>
    <p:sldId id="277" r:id="rId4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-1806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72B0B-452C-4CC0-A1DA-978E4CADAF18}" type="datetimeFigureOut">
              <a:rPr lang="en-CA" smtClean="0"/>
              <a:t>2020-09-21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21439F-A43D-4F1F-BEC5-40C6C79CD0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9227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465D3F8-395C-44EB-8BC3-54CB3FEBC0AE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22137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194C8-8410-4E29-90D5-2B105598019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3260943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CB789C-4198-4D98-8B67-B185DEB9FA4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4347246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FA5C16-2A86-49AE-B428-DA4308166A4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1637329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1955B-A0EC-4463-BBBA-F0AA1B19C0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96713"/>
      </p:ext>
    </p:extLst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F2CC0-0A26-4D90-A231-15A6A59047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4258728"/>
      </p:ext>
    </p:extLst>
  </p:cSld>
  <p:clrMapOvr>
    <a:masterClrMapping/>
  </p:clrMapOvr>
  <p:transition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5A01D-F53F-4323-B69E-4A626D6392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9232845"/>
      </p:ext>
    </p:extLst>
  </p:cSld>
  <p:clrMapOvr>
    <a:masterClrMapping/>
  </p:clrMapOvr>
  <p:transition>
    <p:rand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143000"/>
            <a:ext cx="4343400" cy="5029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143000"/>
            <a:ext cx="4343400" cy="5029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2086C2-CC85-4C22-B668-BB65C57ED6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2725658"/>
      </p:ext>
    </p:extLst>
  </p:cSld>
  <p:clrMapOvr>
    <a:masterClrMapping/>
  </p:clrMapOvr>
  <p:transition>
    <p:rand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B546E-E828-444D-B280-7EB2D9E6A9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5071972"/>
      </p:ext>
    </p:extLst>
  </p:cSld>
  <p:clrMapOvr>
    <a:masterClrMapping/>
  </p:clrMapOvr>
  <p:transition>
    <p:rand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E39A1-9B29-4910-AE58-31C9E61852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2180294"/>
      </p:ext>
    </p:extLst>
  </p:cSld>
  <p:clrMapOvr>
    <a:masterClrMapping/>
  </p:clrMapOvr>
  <p:transition>
    <p:rand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1C31B-8665-483D-93F8-C304FEB6FB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0820849"/>
      </p:ext>
    </p:extLst>
  </p:cSld>
  <p:clrMapOvr>
    <a:masterClrMapping/>
  </p:clrMapOvr>
  <p:transition>
    <p:rand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C2F84-385F-46EA-856D-A7B322B88A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7760509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D040F-7F40-49F3-BEA5-2296FC0B7C9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29402083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357EC-3451-461E-AB65-D072DDB021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7913652"/>
      </p:ext>
    </p:extLst>
  </p:cSld>
  <p:clrMapOvr>
    <a:masterClrMapping/>
  </p:clrMapOvr>
  <p:transition>
    <p:rand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074EDC-82AB-4B00-8E89-4F59BBDB60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1763041"/>
      </p:ext>
    </p:extLst>
  </p:cSld>
  <p:clrMapOvr>
    <a:masterClrMapping/>
  </p:clrMapOvr>
  <p:transition>
    <p:rand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72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6CD964-DB94-4E9E-A006-104E39AF72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4701835"/>
      </p:ext>
    </p:extLst>
  </p:cSld>
  <p:clrMapOvr>
    <a:masterClrMapping/>
  </p:clrMapOvr>
  <p:transition>
    <p:random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E38C3E-080A-4967-9A70-40A0B12E4C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7184121"/>
      </p:ext>
    </p:extLst>
  </p:cSld>
  <p:clrMapOvr>
    <a:masterClrMapping/>
  </p:clrMapOvr>
  <p:transition>
    <p:random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D9D44-C8BA-4041-A7CF-CCFB1C2C37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7127100"/>
      </p:ext>
    </p:extLst>
  </p:cSld>
  <p:clrMapOvr>
    <a:masterClrMapping/>
  </p:clrMapOvr>
  <p:transition>
    <p:random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4D79FC-8144-4966-AB73-6862D3C275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2200018"/>
      </p:ext>
    </p:extLst>
  </p:cSld>
  <p:clrMapOvr>
    <a:masterClrMapping/>
  </p:clrMapOvr>
  <p:transition>
    <p:random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143000"/>
            <a:ext cx="4343400" cy="5029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143000"/>
            <a:ext cx="4343400" cy="5029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4F890-9A96-42E5-8CD7-47CDEB31CE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298618"/>
      </p:ext>
    </p:extLst>
  </p:cSld>
  <p:clrMapOvr>
    <a:masterClrMapping/>
  </p:clrMapOvr>
  <p:transition>
    <p:random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8B1C3-C7DC-4D4A-B3C2-9F96B6F50A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5284530"/>
      </p:ext>
    </p:extLst>
  </p:cSld>
  <p:clrMapOvr>
    <a:masterClrMapping/>
  </p:clrMapOvr>
  <p:transition>
    <p:random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5EDD0B-84C1-4168-BF71-7E7963943D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2932177"/>
      </p:ext>
    </p:extLst>
  </p:cSld>
  <p:clrMapOvr>
    <a:masterClrMapping/>
  </p:clrMapOvr>
  <p:transition>
    <p:random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5AC8A-2845-4CE0-8E4B-A3F8E01AD5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470525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7F3742-7F2B-43A9-BB70-A7204ACBFD5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5813535"/>
      </p:ext>
    </p:extLst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21503-EC70-42A3-957C-F9376336D2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9784538"/>
      </p:ext>
    </p:extLst>
  </p:cSld>
  <p:clrMapOvr>
    <a:masterClrMapping/>
  </p:clrMapOvr>
  <p:transition>
    <p:random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5B818F-74DB-430F-B805-74ABC5D639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3279245"/>
      </p:ext>
    </p:extLst>
  </p:cSld>
  <p:clrMapOvr>
    <a:masterClrMapping/>
  </p:clrMapOvr>
  <p:transition>
    <p:random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796AB5-C91B-4415-869F-A1532CB902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645444"/>
      </p:ext>
    </p:extLst>
  </p:cSld>
  <p:clrMapOvr>
    <a:masterClrMapping/>
  </p:clrMapOvr>
  <p:transition>
    <p:random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72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1BF119-1FA7-4688-AD07-391C446CFA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7277752"/>
      </p:ext>
    </p:extLst>
  </p:cSld>
  <p:clrMapOvr>
    <a:masterClrMapping/>
  </p:clrMapOvr>
  <p:transition>
    <p:random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B9FE6A-E1F4-43EF-AF88-6A083CED45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5653585"/>
      </p:ext>
    </p:extLst>
  </p:cSld>
  <p:clrMapOvr>
    <a:masterClrMapping/>
  </p:clrMapOvr>
  <p:transition>
    <p:random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FD65E2-476D-4F82-A271-3EF577DC22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1117366"/>
      </p:ext>
    </p:extLst>
  </p:cSld>
  <p:clrMapOvr>
    <a:masterClrMapping/>
  </p:clrMapOvr>
  <p:transition>
    <p:random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B1CEC5-9417-4EC0-9FF5-2C81A39D19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6700627"/>
      </p:ext>
    </p:extLst>
  </p:cSld>
  <p:clrMapOvr>
    <a:masterClrMapping/>
  </p:clrMapOvr>
  <p:transition>
    <p:random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143000"/>
            <a:ext cx="4343400" cy="5029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143000"/>
            <a:ext cx="4343400" cy="5029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D5F865-6660-430F-8D5E-CE038FA116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4448648"/>
      </p:ext>
    </p:extLst>
  </p:cSld>
  <p:clrMapOvr>
    <a:masterClrMapping/>
  </p:clrMapOvr>
  <p:transition>
    <p:random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E14B29-926B-43BB-945B-24F7D098B8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7448661"/>
      </p:ext>
    </p:extLst>
  </p:cSld>
  <p:clrMapOvr>
    <a:masterClrMapping/>
  </p:clrMapOvr>
  <p:transition>
    <p:random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09E923-7330-44C3-AC67-5146A7051E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262523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4A9302-1761-4B66-9A2C-E32B492892E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70583460"/>
      </p:ext>
    </p:extLst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5719AF-2E1A-45B4-A07F-6FECFEEEF8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8937422"/>
      </p:ext>
    </p:extLst>
  </p:cSld>
  <p:clrMapOvr>
    <a:masterClrMapping/>
  </p:clrMapOvr>
  <p:transition>
    <p:random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0A3443-E430-4CB9-90D6-15F5DE8CB1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6975440"/>
      </p:ext>
    </p:extLst>
  </p:cSld>
  <p:clrMapOvr>
    <a:masterClrMapping/>
  </p:clrMapOvr>
  <p:transition>
    <p:random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2B23C3-8DDE-4D6F-BD00-A2EFED23A5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8153385"/>
      </p:ext>
    </p:extLst>
  </p:cSld>
  <p:clrMapOvr>
    <a:masterClrMapping/>
  </p:clrMapOvr>
  <p:transition>
    <p:random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EE967-29B0-4991-8C56-8720A75195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4425220"/>
      </p:ext>
    </p:extLst>
  </p:cSld>
  <p:clrMapOvr>
    <a:masterClrMapping/>
  </p:clrMapOvr>
  <p:transition>
    <p:random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72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4844EF-36EC-4C90-8DF7-999C2317C8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2410029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55D79A-4186-4EFF-B74C-7998EE13AF6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85353024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1F3BA0-1FCF-4ECC-B415-CF953DED65C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7867837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B1611-9CB0-4B07-94CE-1FA75B9C17B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6859267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6FC5E4-9D84-41F4-92C9-2F0CC6A64DA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7198383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558215-4F77-4165-9D61-27FF56951FE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466707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smtClean="0"/>
              <a:t>Click to edit Master text styles</a:t>
            </a:r>
          </a:p>
          <a:p>
            <a:pPr lvl="1"/>
            <a:r>
              <a:rPr lang="en-CA" altLang="en-US" smtClean="0"/>
              <a:t>Second level</a:t>
            </a:r>
          </a:p>
          <a:p>
            <a:pPr lvl="2"/>
            <a:r>
              <a:rPr lang="en-CA" altLang="en-US" smtClean="0"/>
              <a:t>Third level</a:t>
            </a:r>
          </a:p>
          <a:p>
            <a:pPr lvl="3"/>
            <a:r>
              <a:rPr lang="en-CA" altLang="en-US" smtClean="0"/>
              <a:t>Fourth level</a:t>
            </a:r>
          </a:p>
          <a:p>
            <a:pPr lvl="4"/>
            <a:r>
              <a:rPr lang="en-CA" altLang="en-US" smtClean="0"/>
              <a:t>Fifth level</a:t>
            </a:r>
          </a:p>
        </p:txBody>
      </p:sp>
      <p:sp>
        <p:nvSpPr>
          <p:cNvPr id="1720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720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C7F5BF4F-7F94-4C8C-97F4-406A102AF28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4784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88392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 Click to edit Master text styles</a:t>
            </a:r>
          </a:p>
          <a:p>
            <a:pPr lvl="1"/>
            <a:r>
              <a:rPr lang="en-US" altLang="en-US" smtClean="0"/>
              <a:t> Second level</a:t>
            </a:r>
          </a:p>
          <a:p>
            <a:pPr lvl="2"/>
            <a:r>
              <a:rPr lang="en-US" altLang="en-US" smtClean="0"/>
              <a:t> Third level</a:t>
            </a:r>
          </a:p>
          <a:p>
            <a:pPr lvl="3"/>
            <a:r>
              <a:rPr lang="en-US" altLang="en-US" smtClean="0"/>
              <a:t> Fourth level</a:t>
            </a:r>
          </a:p>
          <a:p>
            <a:pPr lvl="4"/>
            <a:r>
              <a:rPr lang="en-US" altLang="en-US" smtClean="0"/>
              <a:t> 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C9BD9B97-3203-4A14-BEC6-E216781102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6142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random/>
  </p:transition>
  <p:txStyles>
    <p:titleStyle>
      <a:lvl1pPr algn="ctr" rtl="0" eaLnBrk="0" fontAlgn="base" hangingPunct="0">
        <a:spcBef>
          <a:spcPct val="50000"/>
        </a:spcBef>
        <a:spcAft>
          <a:spcPct val="0"/>
        </a:spcAft>
        <a:defRPr sz="4400" b="1" kern="1200">
          <a:solidFill>
            <a:srgbClr val="FFFF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50000"/>
        </a:spcBef>
        <a:spcAft>
          <a:spcPct val="0"/>
        </a:spcAft>
        <a:defRPr sz="4400" b="1">
          <a:solidFill>
            <a:srgbClr val="FFFF66"/>
          </a:solidFill>
          <a:latin typeface="Tahoma" panose="020B0604030504040204" pitchFamily="34" charset="0"/>
        </a:defRPr>
      </a:lvl2pPr>
      <a:lvl3pPr algn="ctr" rtl="0" eaLnBrk="0" fontAlgn="base" hangingPunct="0">
        <a:spcBef>
          <a:spcPct val="50000"/>
        </a:spcBef>
        <a:spcAft>
          <a:spcPct val="0"/>
        </a:spcAft>
        <a:defRPr sz="4400" b="1">
          <a:solidFill>
            <a:srgbClr val="FFFF66"/>
          </a:solidFill>
          <a:latin typeface="Tahoma" panose="020B0604030504040204" pitchFamily="34" charset="0"/>
        </a:defRPr>
      </a:lvl3pPr>
      <a:lvl4pPr algn="ctr" rtl="0" eaLnBrk="0" fontAlgn="base" hangingPunct="0">
        <a:spcBef>
          <a:spcPct val="50000"/>
        </a:spcBef>
        <a:spcAft>
          <a:spcPct val="0"/>
        </a:spcAft>
        <a:defRPr sz="4400" b="1">
          <a:solidFill>
            <a:srgbClr val="FFFF66"/>
          </a:solidFill>
          <a:latin typeface="Tahoma" panose="020B0604030504040204" pitchFamily="34" charset="0"/>
        </a:defRPr>
      </a:lvl4pPr>
      <a:lvl5pPr algn="ctr" rtl="0" eaLnBrk="0" fontAlgn="base" hangingPunct="0">
        <a:spcBef>
          <a:spcPct val="50000"/>
        </a:spcBef>
        <a:spcAft>
          <a:spcPct val="0"/>
        </a:spcAft>
        <a:defRPr sz="4400" b="1">
          <a:solidFill>
            <a:srgbClr val="FFFF66"/>
          </a:solidFill>
          <a:latin typeface="Tahoma" panose="020B0604030504040204" pitchFamily="34" charset="0"/>
        </a:defRPr>
      </a:lvl5pPr>
      <a:lvl6pPr marL="457200" algn="ctr" rtl="0" eaLnBrk="0" fontAlgn="base" hangingPunct="0">
        <a:spcBef>
          <a:spcPct val="50000"/>
        </a:spcBef>
        <a:spcAft>
          <a:spcPct val="0"/>
        </a:spcAft>
        <a:defRPr sz="4400" b="1">
          <a:solidFill>
            <a:srgbClr val="FFFF66"/>
          </a:solidFill>
          <a:latin typeface="Tahoma" panose="020B0604030504040204" pitchFamily="34" charset="0"/>
        </a:defRPr>
      </a:lvl6pPr>
      <a:lvl7pPr marL="914400" algn="ctr" rtl="0" eaLnBrk="0" fontAlgn="base" hangingPunct="0">
        <a:spcBef>
          <a:spcPct val="50000"/>
        </a:spcBef>
        <a:spcAft>
          <a:spcPct val="0"/>
        </a:spcAft>
        <a:defRPr sz="4400" b="1">
          <a:solidFill>
            <a:srgbClr val="FFFF66"/>
          </a:solidFill>
          <a:latin typeface="Tahoma" panose="020B0604030504040204" pitchFamily="34" charset="0"/>
        </a:defRPr>
      </a:lvl7pPr>
      <a:lvl8pPr marL="1371600" algn="ctr" rtl="0" eaLnBrk="0" fontAlgn="base" hangingPunct="0">
        <a:spcBef>
          <a:spcPct val="50000"/>
        </a:spcBef>
        <a:spcAft>
          <a:spcPct val="0"/>
        </a:spcAft>
        <a:defRPr sz="4400" b="1">
          <a:solidFill>
            <a:srgbClr val="FFFF66"/>
          </a:solidFill>
          <a:latin typeface="Tahoma" panose="020B0604030504040204" pitchFamily="34" charset="0"/>
        </a:defRPr>
      </a:lvl8pPr>
      <a:lvl9pPr marL="1828800" algn="ctr" rtl="0" eaLnBrk="0" fontAlgn="base" hangingPunct="0">
        <a:spcBef>
          <a:spcPct val="50000"/>
        </a:spcBef>
        <a:spcAft>
          <a:spcPct val="0"/>
        </a:spcAft>
        <a:defRPr sz="4400" b="1">
          <a:solidFill>
            <a:srgbClr val="FFFF66"/>
          </a:solidFill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Font typeface="Monotype Sorts" pitchFamily="2" charset="2"/>
        <a:buBlip>
          <a:blip r:embed="rId13"/>
        </a:buBlip>
        <a:defRPr kumimoji="1"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Font typeface="Monotype Sorts" pitchFamily="2" charset="2"/>
        <a:buBlip>
          <a:blip r:embed="rId13"/>
        </a:buBlip>
        <a:defRPr kumimoji="1" sz="36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Font typeface="Monotype Sorts" pitchFamily="2" charset="2"/>
        <a:buBlip>
          <a:blip r:embed="rId13"/>
        </a:buBlip>
        <a:defRPr kumimoji="1" sz="36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Font typeface="Monotype Sorts" pitchFamily="2" charset="2"/>
        <a:buBlip>
          <a:blip r:embed="rId13"/>
        </a:buBlip>
        <a:defRPr kumimoji="1" sz="36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Font typeface="Monotype Sorts" pitchFamily="2" charset="2"/>
        <a:buBlip>
          <a:blip r:embed="rId13"/>
        </a:buBlip>
        <a:defRPr kumimoji="1" sz="3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88392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 Click to edit Master text styles</a:t>
            </a:r>
          </a:p>
          <a:p>
            <a:pPr lvl="1"/>
            <a:r>
              <a:rPr lang="en-US" altLang="en-US" smtClean="0"/>
              <a:t> Second level</a:t>
            </a:r>
          </a:p>
          <a:p>
            <a:pPr lvl="2"/>
            <a:r>
              <a:rPr lang="en-US" altLang="en-US" smtClean="0"/>
              <a:t> Third level</a:t>
            </a:r>
          </a:p>
          <a:p>
            <a:pPr lvl="3"/>
            <a:r>
              <a:rPr lang="en-US" altLang="en-US" smtClean="0"/>
              <a:t> Fourth level</a:t>
            </a:r>
          </a:p>
          <a:p>
            <a:pPr lvl="4"/>
            <a:r>
              <a:rPr lang="en-US" altLang="en-US" smtClean="0"/>
              <a:t> Fifth level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E22DE554-073D-44E2-82A3-BA5EE3B178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3526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random/>
  </p:transition>
  <p:txStyles>
    <p:titleStyle>
      <a:lvl1pPr algn="ctr" rtl="0" eaLnBrk="0" fontAlgn="base" hangingPunct="0">
        <a:spcBef>
          <a:spcPct val="50000"/>
        </a:spcBef>
        <a:spcAft>
          <a:spcPct val="0"/>
        </a:spcAft>
        <a:defRPr sz="4400" b="1" kern="1200">
          <a:solidFill>
            <a:srgbClr val="FFFF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50000"/>
        </a:spcBef>
        <a:spcAft>
          <a:spcPct val="0"/>
        </a:spcAft>
        <a:defRPr sz="4400" b="1">
          <a:solidFill>
            <a:srgbClr val="FFFF66"/>
          </a:solidFill>
          <a:latin typeface="Tahoma" panose="020B0604030504040204" pitchFamily="34" charset="0"/>
        </a:defRPr>
      </a:lvl2pPr>
      <a:lvl3pPr algn="ctr" rtl="0" eaLnBrk="0" fontAlgn="base" hangingPunct="0">
        <a:spcBef>
          <a:spcPct val="50000"/>
        </a:spcBef>
        <a:spcAft>
          <a:spcPct val="0"/>
        </a:spcAft>
        <a:defRPr sz="4400" b="1">
          <a:solidFill>
            <a:srgbClr val="FFFF66"/>
          </a:solidFill>
          <a:latin typeface="Tahoma" panose="020B0604030504040204" pitchFamily="34" charset="0"/>
        </a:defRPr>
      </a:lvl3pPr>
      <a:lvl4pPr algn="ctr" rtl="0" eaLnBrk="0" fontAlgn="base" hangingPunct="0">
        <a:spcBef>
          <a:spcPct val="50000"/>
        </a:spcBef>
        <a:spcAft>
          <a:spcPct val="0"/>
        </a:spcAft>
        <a:defRPr sz="4400" b="1">
          <a:solidFill>
            <a:srgbClr val="FFFF66"/>
          </a:solidFill>
          <a:latin typeface="Tahoma" panose="020B0604030504040204" pitchFamily="34" charset="0"/>
        </a:defRPr>
      </a:lvl4pPr>
      <a:lvl5pPr algn="ctr" rtl="0" eaLnBrk="0" fontAlgn="base" hangingPunct="0">
        <a:spcBef>
          <a:spcPct val="50000"/>
        </a:spcBef>
        <a:spcAft>
          <a:spcPct val="0"/>
        </a:spcAft>
        <a:defRPr sz="4400" b="1">
          <a:solidFill>
            <a:srgbClr val="FFFF66"/>
          </a:solidFill>
          <a:latin typeface="Tahoma" panose="020B0604030504040204" pitchFamily="34" charset="0"/>
        </a:defRPr>
      </a:lvl5pPr>
      <a:lvl6pPr marL="457200" algn="ctr" rtl="0" fontAlgn="base">
        <a:spcBef>
          <a:spcPct val="50000"/>
        </a:spcBef>
        <a:spcAft>
          <a:spcPct val="0"/>
        </a:spcAft>
        <a:defRPr sz="4400" b="1">
          <a:solidFill>
            <a:srgbClr val="FFFF66"/>
          </a:solidFill>
          <a:latin typeface="Tahoma" panose="020B0604030504040204" pitchFamily="34" charset="0"/>
        </a:defRPr>
      </a:lvl6pPr>
      <a:lvl7pPr marL="914400" algn="ctr" rtl="0" fontAlgn="base">
        <a:spcBef>
          <a:spcPct val="50000"/>
        </a:spcBef>
        <a:spcAft>
          <a:spcPct val="0"/>
        </a:spcAft>
        <a:defRPr sz="4400" b="1">
          <a:solidFill>
            <a:srgbClr val="FFFF66"/>
          </a:solidFill>
          <a:latin typeface="Tahoma" panose="020B0604030504040204" pitchFamily="34" charset="0"/>
        </a:defRPr>
      </a:lvl7pPr>
      <a:lvl8pPr marL="1371600" algn="ctr" rtl="0" fontAlgn="base">
        <a:spcBef>
          <a:spcPct val="50000"/>
        </a:spcBef>
        <a:spcAft>
          <a:spcPct val="0"/>
        </a:spcAft>
        <a:defRPr sz="4400" b="1">
          <a:solidFill>
            <a:srgbClr val="FFFF66"/>
          </a:solidFill>
          <a:latin typeface="Tahoma" panose="020B0604030504040204" pitchFamily="34" charset="0"/>
        </a:defRPr>
      </a:lvl8pPr>
      <a:lvl9pPr marL="1828800" algn="ctr" rtl="0" fontAlgn="base">
        <a:spcBef>
          <a:spcPct val="50000"/>
        </a:spcBef>
        <a:spcAft>
          <a:spcPct val="0"/>
        </a:spcAft>
        <a:defRPr sz="4400" b="1">
          <a:solidFill>
            <a:srgbClr val="FFFF66"/>
          </a:solidFill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Font typeface="Monotype Sorts" pitchFamily="2" charset="2"/>
        <a:buBlip>
          <a:blip r:embed="rId13"/>
        </a:buBlip>
        <a:defRPr kumimoji="1"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Font typeface="Monotype Sorts" pitchFamily="2" charset="2"/>
        <a:buBlip>
          <a:blip r:embed="rId13"/>
        </a:buBlip>
        <a:defRPr kumimoji="1" sz="36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Font typeface="Monotype Sorts" pitchFamily="2" charset="2"/>
        <a:buBlip>
          <a:blip r:embed="rId13"/>
        </a:buBlip>
        <a:defRPr kumimoji="1" sz="36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Font typeface="Monotype Sorts" pitchFamily="2" charset="2"/>
        <a:buBlip>
          <a:blip r:embed="rId13"/>
        </a:buBlip>
        <a:defRPr kumimoji="1" sz="36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Font typeface="Monotype Sorts" pitchFamily="2" charset="2"/>
        <a:buBlip>
          <a:blip r:embed="rId13"/>
        </a:buBlip>
        <a:defRPr kumimoji="1" sz="3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88392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 Click to edit Master text styles</a:t>
            </a:r>
          </a:p>
          <a:p>
            <a:pPr lvl="1"/>
            <a:r>
              <a:rPr lang="en-US" altLang="en-US" smtClean="0"/>
              <a:t> Second level</a:t>
            </a:r>
          </a:p>
          <a:p>
            <a:pPr lvl="2"/>
            <a:r>
              <a:rPr lang="en-US" altLang="en-US" smtClean="0"/>
              <a:t> Third level</a:t>
            </a:r>
          </a:p>
          <a:p>
            <a:pPr lvl="3"/>
            <a:r>
              <a:rPr lang="en-US" altLang="en-US" smtClean="0"/>
              <a:t> Fourth level</a:t>
            </a:r>
          </a:p>
          <a:p>
            <a:pPr lvl="4"/>
            <a:r>
              <a:rPr lang="en-US" altLang="en-US" smtClean="0"/>
              <a:t> 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94CEA52-4BB1-4660-836D-36F7698FCA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3806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random/>
  </p:transition>
  <p:txStyles>
    <p:titleStyle>
      <a:lvl1pPr algn="ctr" rtl="0" eaLnBrk="0" fontAlgn="base" hangingPunct="0">
        <a:spcBef>
          <a:spcPct val="50000"/>
        </a:spcBef>
        <a:spcAft>
          <a:spcPct val="0"/>
        </a:spcAft>
        <a:defRPr sz="4400" b="1" kern="1200">
          <a:solidFill>
            <a:srgbClr val="FFFF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50000"/>
        </a:spcBef>
        <a:spcAft>
          <a:spcPct val="0"/>
        </a:spcAft>
        <a:defRPr sz="4400" b="1">
          <a:solidFill>
            <a:srgbClr val="FFFF66"/>
          </a:solidFill>
          <a:latin typeface="Tahoma" panose="020B0604030504040204" pitchFamily="34" charset="0"/>
        </a:defRPr>
      </a:lvl2pPr>
      <a:lvl3pPr algn="ctr" rtl="0" eaLnBrk="0" fontAlgn="base" hangingPunct="0">
        <a:spcBef>
          <a:spcPct val="50000"/>
        </a:spcBef>
        <a:spcAft>
          <a:spcPct val="0"/>
        </a:spcAft>
        <a:defRPr sz="4400" b="1">
          <a:solidFill>
            <a:srgbClr val="FFFF66"/>
          </a:solidFill>
          <a:latin typeface="Tahoma" panose="020B0604030504040204" pitchFamily="34" charset="0"/>
        </a:defRPr>
      </a:lvl3pPr>
      <a:lvl4pPr algn="ctr" rtl="0" eaLnBrk="0" fontAlgn="base" hangingPunct="0">
        <a:spcBef>
          <a:spcPct val="50000"/>
        </a:spcBef>
        <a:spcAft>
          <a:spcPct val="0"/>
        </a:spcAft>
        <a:defRPr sz="4400" b="1">
          <a:solidFill>
            <a:srgbClr val="FFFF66"/>
          </a:solidFill>
          <a:latin typeface="Tahoma" panose="020B0604030504040204" pitchFamily="34" charset="0"/>
        </a:defRPr>
      </a:lvl4pPr>
      <a:lvl5pPr algn="ctr" rtl="0" eaLnBrk="0" fontAlgn="base" hangingPunct="0">
        <a:spcBef>
          <a:spcPct val="50000"/>
        </a:spcBef>
        <a:spcAft>
          <a:spcPct val="0"/>
        </a:spcAft>
        <a:defRPr sz="4400" b="1">
          <a:solidFill>
            <a:srgbClr val="FFFF66"/>
          </a:solidFill>
          <a:latin typeface="Tahoma" panose="020B0604030504040204" pitchFamily="34" charset="0"/>
        </a:defRPr>
      </a:lvl5pPr>
      <a:lvl6pPr marL="457200" algn="ctr" rtl="0" eaLnBrk="0" fontAlgn="base" hangingPunct="0">
        <a:spcBef>
          <a:spcPct val="50000"/>
        </a:spcBef>
        <a:spcAft>
          <a:spcPct val="0"/>
        </a:spcAft>
        <a:defRPr sz="4400" b="1">
          <a:solidFill>
            <a:srgbClr val="FFFF66"/>
          </a:solidFill>
          <a:latin typeface="Tahoma" panose="020B0604030504040204" pitchFamily="34" charset="0"/>
        </a:defRPr>
      </a:lvl6pPr>
      <a:lvl7pPr marL="914400" algn="ctr" rtl="0" eaLnBrk="0" fontAlgn="base" hangingPunct="0">
        <a:spcBef>
          <a:spcPct val="50000"/>
        </a:spcBef>
        <a:spcAft>
          <a:spcPct val="0"/>
        </a:spcAft>
        <a:defRPr sz="4400" b="1">
          <a:solidFill>
            <a:srgbClr val="FFFF66"/>
          </a:solidFill>
          <a:latin typeface="Tahoma" panose="020B0604030504040204" pitchFamily="34" charset="0"/>
        </a:defRPr>
      </a:lvl7pPr>
      <a:lvl8pPr marL="1371600" algn="ctr" rtl="0" eaLnBrk="0" fontAlgn="base" hangingPunct="0">
        <a:spcBef>
          <a:spcPct val="50000"/>
        </a:spcBef>
        <a:spcAft>
          <a:spcPct val="0"/>
        </a:spcAft>
        <a:defRPr sz="4400" b="1">
          <a:solidFill>
            <a:srgbClr val="FFFF66"/>
          </a:solidFill>
          <a:latin typeface="Tahoma" panose="020B0604030504040204" pitchFamily="34" charset="0"/>
        </a:defRPr>
      </a:lvl8pPr>
      <a:lvl9pPr marL="1828800" algn="ctr" rtl="0" eaLnBrk="0" fontAlgn="base" hangingPunct="0">
        <a:spcBef>
          <a:spcPct val="50000"/>
        </a:spcBef>
        <a:spcAft>
          <a:spcPct val="0"/>
        </a:spcAft>
        <a:defRPr sz="4400" b="1">
          <a:solidFill>
            <a:srgbClr val="FFFF66"/>
          </a:solidFill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Font typeface="Monotype Sorts" pitchFamily="2" charset="2"/>
        <a:buBlip>
          <a:blip r:embed="rId13"/>
        </a:buBlip>
        <a:defRPr kumimoji="1"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Font typeface="Monotype Sorts" pitchFamily="2" charset="2"/>
        <a:buBlip>
          <a:blip r:embed="rId13"/>
        </a:buBlip>
        <a:defRPr kumimoji="1" sz="36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Font typeface="Monotype Sorts" pitchFamily="2" charset="2"/>
        <a:buBlip>
          <a:blip r:embed="rId13"/>
        </a:buBlip>
        <a:defRPr kumimoji="1" sz="36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Font typeface="Monotype Sorts" pitchFamily="2" charset="2"/>
        <a:buBlip>
          <a:blip r:embed="rId13"/>
        </a:buBlip>
        <a:defRPr kumimoji="1" sz="36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Font typeface="Monotype Sorts" pitchFamily="2" charset="2"/>
        <a:buBlip>
          <a:blip r:embed="rId13"/>
        </a:buBlip>
        <a:defRPr kumimoji="1" sz="3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5.xml"/><Relationship Id="rId4" Type="http://schemas.openxmlformats.org/officeDocument/2006/relationships/image" Target="../media/image7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35.xml"/><Relationship Id="rId4" Type="http://schemas.openxmlformats.org/officeDocument/2006/relationships/image" Target="../media/image8.w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slideLayout" Target="../slideLayouts/slideLayout29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1341438"/>
          </a:xfrm>
          <a:prstGeom prst="rect">
            <a:avLst/>
          </a:prstGeom>
          <a:solidFill>
            <a:srgbClr val="3333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0" b="0" i="1" u="none" strike="noStrike" kern="1200" cap="sm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Impact" pitchFamily="34" charset="0"/>
                <a:ea typeface="+mn-ea"/>
                <a:cs typeface="+mn-cs"/>
              </a:rPr>
              <a:t>Visual Problem Solving</a:t>
            </a:r>
            <a:endParaRPr kumimoji="0" lang="en-GB" sz="8000" b="0" i="1" u="none" strike="noStrike" kern="1200" cap="small" spc="0" normalizeH="0" baseline="0" noProof="0" dirty="0">
              <a:ln>
                <a:noFill/>
              </a:ln>
              <a:solidFill>
                <a:srgbClr val="C0C0C0"/>
              </a:solidFill>
              <a:effectLst/>
              <a:uLnTx/>
              <a:uFillTx/>
              <a:latin typeface="Impact" pitchFamily="34" charset="0"/>
              <a:ea typeface="+mn-ea"/>
              <a:cs typeface="+mn-cs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1343025"/>
            <a:ext cx="9144000" cy="6985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7239000" y="1412875"/>
            <a:ext cx="1905000" cy="4149725"/>
          </a:xfrm>
          <a:prstGeom prst="rect">
            <a:avLst/>
          </a:prstGeom>
          <a:solidFill>
            <a:srgbClr val="6633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000" tIns="72000" rIns="108000" bIns="7200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3200" b="0" i="1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Computer Science 20S</a:t>
            </a:r>
            <a:endParaRPr kumimoji="0" lang="en-GB" altLang="en-US" sz="3200" b="0" i="1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6149" name="Rectangle 6"/>
          <p:cNvSpPr>
            <a:spLocks noChangeArrowheads="1"/>
          </p:cNvSpPr>
          <p:nvPr/>
        </p:nvSpPr>
        <p:spPr bwMode="auto">
          <a:xfrm rot="5400000">
            <a:off x="4520406" y="4063207"/>
            <a:ext cx="5481637" cy="10795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6150" name="Rectangle 7"/>
          <p:cNvSpPr>
            <a:spLocks noChangeArrowheads="1"/>
          </p:cNvSpPr>
          <p:nvPr/>
        </p:nvSpPr>
        <p:spPr bwMode="auto">
          <a:xfrm>
            <a:off x="0" y="5516563"/>
            <a:ext cx="9144000" cy="1341437"/>
          </a:xfrm>
          <a:prstGeom prst="rect">
            <a:avLst/>
          </a:prstGeom>
          <a:solidFill>
            <a:srgbClr val="33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3500" b="0" i="1" u="none" strike="noStrike" kern="1200" cap="none" spc="0" normalizeH="0" baseline="0" noProof="0" dirty="0" smtClean="0">
              <a:ln>
                <a:noFill/>
              </a:ln>
              <a:solidFill>
                <a:srgbClr val="C0C0C0"/>
              </a:solidFill>
              <a:effectLst/>
              <a:uLnTx/>
              <a:uFillTx/>
              <a:latin typeface="Impact" panose="020B0806030902050204" pitchFamily="34" charset="0"/>
              <a:ea typeface="+mn-ea"/>
              <a:cs typeface="+mn-cs"/>
            </a:endParaRPr>
          </a:p>
        </p:txBody>
      </p:sp>
      <p:sp>
        <p:nvSpPr>
          <p:cNvPr id="6151" name="Rectangle 8"/>
          <p:cNvSpPr>
            <a:spLocks noChangeArrowheads="1"/>
          </p:cNvSpPr>
          <p:nvPr/>
        </p:nvSpPr>
        <p:spPr bwMode="auto">
          <a:xfrm>
            <a:off x="0" y="5492750"/>
            <a:ext cx="9144000" cy="6985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pic>
        <p:nvPicPr>
          <p:cNvPr id="6152" name="Picture 2" descr="ft160828pokemonwo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828800"/>
            <a:ext cx="6827838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97671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76200"/>
            <a:ext cx="9144000" cy="969963"/>
          </a:xfrm>
          <a:gradFill rotWithShape="1">
            <a:gsLst>
              <a:gs pos="0">
                <a:srgbClr val="000000"/>
              </a:gs>
              <a:gs pos="100000">
                <a:srgbClr val="0000FF"/>
              </a:gs>
            </a:gsLst>
            <a:lin ang="0" scaled="1"/>
          </a:gradFill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lIns="378000" tIns="118800" rIns="126000" bIns="118800"/>
          <a:lstStyle/>
          <a:p>
            <a:pPr algn="l"/>
            <a:r>
              <a:rPr lang="en-CA" altLang="en-US" sz="4800" smtClean="0">
                <a:solidFill>
                  <a:srgbClr val="FFFF00"/>
                </a:solidFill>
              </a:rPr>
              <a:t>Let’s Try it…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4800600" cy="762000"/>
          </a:xfrm>
          <a:solidFill>
            <a:schemeClr val="bg1"/>
          </a:solidFill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CA" altLang="en-US" sz="4000" b="1" smtClean="0">
                <a:solidFill>
                  <a:srgbClr val="000000"/>
                </a:solidFill>
              </a:rPr>
              <a:t>(1.)  The problem: 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304800" y="2209800"/>
            <a:ext cx="52578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Tx/>
              <a:buFont typeface="Monotype Sorts" pitchFamily="2" charset="2"/>
              <a:buBlip>
                <a:blip r:embed="rId2"/>
              </a:buBlip>
              <a:tabLst/>
              <a:defRPr/>
            </a:pPr>
            <a:r>
              <a:rPr kumimoji="1" lang="en-CA" altLang="en-US" sz="3800" b="0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Building a barn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Tx/>
              <a:buFont typeface="Monotype Sorts" pitchFamily="2" charset="2"/>
              <a:buBlip>
                <a:blip r:embed="rId2"/>
              </a:buBlip>
              <a:tabLst/>
              <a:defRPr/>
            </a:pPr>
            <a:r>
              <a:rPr kumimoji="1" lang="en-CA" altLang="en-US" sz="3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This is a big project, so we break the project down into smaller steps</a:t>
            </a:r>
          </a:p>
        </p:txBody>
      </p:sp>
      <p:pic>
        <p:nvPicPr>
          <p:cNvPr id="17414" name="Picture 6" descr="j01444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2913" y="1219200"/>
            <a:ext cx="3392487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1497754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animBg="1" autoUpdateAnimBg="0"/>
      <p:bldP spid="17412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47725"/>
          </a:xfrm>
          <a:gradFill rotWithShape="1">
            <a:gsLst>
              <a:gs pos="0">
                <a:srgbClr val="000000"/>
              </a:gs>
              <a:gs pos="100000">
                <a:srgbClr val="0000FF"/>
              </a:gs>
            </a:gsLst>
            <a:lin ang="0" scaled="1"/>
          </a:gradFill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lIns="378000" tIns="118800" rIns="126000" bIns="118800"/>
          <a:lstStyle/>
          <a:p>
            <a:pPr algn="l"/>
            <a:r>
              <a:rPr lang="en-CA" altLang="en-US" sz="4000" i="1" smtClean="0">
                <a:solidFill>
                  <a:srgbClr val="FFFF00"/>
                </a:solidFill>
              </a:rPr>
              <a:t>Top Down Design (cont’d)</a:t>
            </a:r>
          </a:p>
        </p:txBody>
      </p:sp>
      <p:sp>
        <p:nvSpPr>
          <p:cNvPr id="11267" name="Rectangle 6"/>
          <p:cNvSpPr>
            <a:spLocks noChangeArrowheads="1"/>
          </p:cNvSpPr>
          <p:nvPr/>
        </p:nvSpPr>
        <p:spPr bwMode="auto">
          <a:xfrm>
            <a:off x="3505200" y="1265238"/>
            <a:ext cx="2133600" cy="1143000"/>
          </a:xfrm>
          <a:prstGeom prst="rect">
            <a:avLst/>
          </a:prstGeom>
          <a:solidFill>
            <a:srgbClr val="FFFF00"/>
          </a:solidFill>
          <a:ln w="762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Let’s Build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 Barn</a:t>
            </a: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685800" y="3094038"/>
            <a:ext cx="2133600" cy="1143000"/>
          </a:xfrm>
          <a:prstGeom prst="rect">
            <a:avLst/>
          </a:prstGeom>
          <a:solidFill>
            <a:srgbClr val="FFFF00"/>
          </a:solidFill>
          <a:ln w="762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Build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Foundation</a:t>
            </a: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3505200" y="3094038"/>
            <a:ext cx="2133600" cy="1143000"/>
          </a:xfrm>
          <a:prstGeom prst="rect">
            <a:avLst/>
          </a:prstGeom>
          <a:solidFill>
            <a:srgbClr val="FFFF00"/>
          </a:solidFill>
          <a:ln w="762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Build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Walls</a:t>
            </a: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6324600" y="3094038"/>
            <a:ext cx="2133600" cy="1143000"/>
          </a:xfrm>
          <a:prstGeom prst="rect">
            <a:avLst/>
          </a:prstGeom>
          <a:solidFill>
            <a:srgbClr val="FFFF00"/>
          </a:solidFill>
          <a:ln w="762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Build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Roof</a:t>
            </a:r>
          </a:p>
        </p:txBody>
      </p:sp>
      <p:grpSp>
        <p:nvGrpSpPr>
          <p:cNvPr id="19471" name="Group 15"/>
          <p:cNvGrpSpPr>
            <a:grpSpLocks/>
          </p:cNvGrpSpPr>
          <p:nvPr/>
        </p:nvGrpSpPr>
        <p:grpSpPr bwMode="auto">
          <a:xfrm>
            <a:off x="1752600" y="1836738"/>
            <a:ext cx="5638800" cy="1219200"/>
            <a:chOff x="1104" y="1157"/>
            <a:chExt cx="3552" cy="768"/>
          </a:xfrm>
        </p:grpSpPr>
        <p:cxnSp>
          <p:nvCxnSpPr>
            <p:cNvPr id="11273" name="AutoShape 10"/>
            <p:cNvCxnSpPr>
              <a:cxnSpLocks noChangeShapeType="1"/>
              <a:stCxn id="11267" idx="2"/>
              <a:endCxn id="19464" idx="0"/>
            </p:cNvCxnSpPr>
            <p:nvPr/>
          </p:nvCxnSpPr>
          <p:spPr bwMode="auto">
            <a:xfrm>
              <a:off x="2880" y="1541"/>
              <a:ext cx="0" cy="384"/>
            </a:xfrm>
            <a:prstGeom prst="straightConnector1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74" name="AutoShape 12"/>
            <p:cNvCxnSpPr>
              <a:cxnSpLocks noChangeShapeType="1"/>
              <a:stCxn id="11267" idx="1"/>
              <a:endCxn id="19463" idx="0"/>
            </p:cNvCxnSpPr>
            <p:nvPr/>
          </p:nvCxnSpPr>
          <p:spPr bwMode="auto">
            <a:xfrm rot="10800000" flipV="1">
              <a:off x="1104" y="1157"/>
              <a:ext cx="1080" cy="768"/>
            </a:xfrm>
            <a:prstGeom prst="bentConnector2">
              <a:avLst/>
            </a:prstGeom>
            <a:noFill/>
            <a:ln w="762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75" name="AutoShape 13"/>
            <p:cNvCxnSpPr>
              <a:cxnSpLocks noChangeShapeType="1"/>
              <a:stCxn id="11267" idx="3"/>
              <a:endCxn id="19465" idx="0"/>
            </p:cNvCxnSpPr>
            <p:nvPr/>
          </p:nvCxnSpPr>
          <p:spPr bwMode="auto">
            <a:xfrm>
              <a:off x="3576" y="1157"/>
              <a:ext cx="1080" cy="768"/>
            </a:xfrm>
            <a:prstGeom prst="bentConnector2">
              <a:avLst/>
            </a:prstGeom>
            <a:noFill/>
            <a:ln w="762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952500" y="4846638"/>
            <a:ext cx="7239000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Now continue with the step wise refinement, breaking down each section again</a:t>
            </a:r>
          </a:p>
        </p:txBody>
      </p:sp>
    </p:spTree>
    <p:extLst>
      <p:ext uri="{BB962C8B-B14F-4D97-AF65-F5344CB8AC3E}">
        <p14:creationId xmlns:p14="http://schemas.microsoft.com/office/powerpoint/2010/main" val="3083179364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3" grpId="0" animBg="1" autoUpdateAnimBg="0"/>
      <p:bldP spid="19464" grpId="0" animBg="1" autoUpdateAnimBg="0"/>
      <p:bldP spid="19465" grpId="0" animBg="1" autoUpdateAnimBg="0"/>
      <p:bldP spid="1947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47725"/>
          </a:xfrm>
          <a:gradFill rotWithShape="1">
            <a:gsLst>
              <a:gs pos="0">
                <a:srgbClr val="000000"/>
              </a:gs>
              <a:gs pos="100000">
                <a:srgbClr val="0000FF"/>
              </a:gs>
            </a:gsLst>
            <a:lin ang="0" scaled="1"/>
          </a:gradFill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lIns="378000" tIns="118800" rIns="126000" bIns="118800"/>
          <a:lstStyle/>
          <a:p>
            <a:pPr algn="l"/>
            <a:r>
              <a:rPr lang="en-CA" altLang="en-US" sz="4000" i="1" smtClean="0">
                <a:solidFill>
                  <a:srgbClr val="FFFF00"/>
                </a:solidFill>
              </a:rPr>
              <a:t>Top Down Design (cont’d)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3733800" y="990600"/>
            <a:ext cx="1752600" cy="868363"/>
          </a:xfrm>
          <a:prstGeom prst="rect">
            <a:avLst/>
          </a:prstGeom>
          <a:solidFill>
            <a:srgbClr val="FFFF00"/>
          </a:solidFill>
          <a:ln w="127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Build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 Barn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762000" y="2514600"/>
            <a:ext cx="1752600" cy="838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Build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Foundation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3733800" y="2514600"/>
            <a:ext cx="1752600" cy="838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Build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Walls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6705600" y="2514600"/>
            <a:ext cx="1752600" cy="838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Build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Roof</a:t>
            </a: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590550" y="5133975"/>
            <a:ext cx="79629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step wise refinement could continue even more, but you see the pattern</a:t>
            </a:r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184150" y="4114800"/>
            <a:ext cx="1371600" cy="609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Dig</a:t>
            </a:r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1739900" y="4114800"/>
            <a:ext cx="1295400" cy="609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Concrete</a:t>
            </a:r>
          </a:p>
        </p:txBody>
      </p:sp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3221038" y="4114800"/>
            <a:ext cx="1295400" cy="609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Framing</a:t>
            </a:r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4702175" y="4114800"/>
            <a:ext cx="1295400" cy="609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Paneling</a:t>
            </a:r>
          </a:p>
        </p:txBody>
      </p:sp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6183313" y="4114800"/>
            <a:ext cx="1295400" cy="609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Rafters</a:t>
            </a:r>
          </a:p>
        </p:txBody>
      </p:sp>
      <p:sp>
        <p:nvSpPr>
          <p:cNvPr id="20497" name="Rectangle 17"/>
          <p:cNvSpPr>
            <a:spLocks noChangeArrowheads="1"/>
          </p:cNvSpPr>
          <p:nvPr/>
        </p:nvSpPr>
        <p:spPr bwMode="auto">
          <a:xfrm>
            <a:off x="7664450" y="4114800"/>
            <a:ext cx="1295400" cy="6096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Shingles</a:t>
            </a:r>
          </a:p>
        </p:txBody>
      </p:sp>
      <p:cxnSp>
        <p:nvCxnSpPr>
          <p:cNvPr id="20500" name="AutoShape 20"/>
          <p:cNvCxnSpPr>
            <a:cxnSpLocks noChangeShapeType="1"/>
            <a:stCxn id="12291" idx="2"/>
            <a:endCxn id="20485" idx="0"/>
          </p:cNvCxnSpPr>
          <p:nvPr/>
        </p:nvCxnSpPr>
        <p:spPr bwMode="auto">
          <a:xfrm rot="5400000">
            <a:off x="4282281" y="2186782"/>
            <a:ext cx="655637" cy="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02" name="AutoShape 22"/>
          <p:cNvCxnSpPr>
            <a:cxnSpLocks noChangeShapeType="1"/>
            <a:stCxn id="20484" idx="2"/>
            <a:endCxn id="20493" idx="0"/>
          </p:cNvCxnSpPr>
          <p:nvPr/>
        </p:nvCxnSpPr>
        <p:spPr bwMode="auto">
          <a:xfrm rot="16200000" flipH="1">
            <a:off x="1631950" y="3359150"/>
            <a:ext cx="762000" cy="7493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05" name="AutoShape 25"/>
          <p:cNvCxnSpPr>
            <a:cxnSpLocks noChangeShapeType="1"/>
            <a:stCxn id="20484" idx="2"/>
            <a:endCxn id="20492" idx="0"/>
          </p:cNvCxnSpPr>
          <p:nvPr/>
        </p:nvCxnSpPr>
        <p:spPr bwMode="auto">
          <a:xfrm rot="5400000">
            <a:off x="873125" y="3349625"/>
            <a:ext cx="762000" cy="76835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07" name="AutoShape 27"/>
          <p:cNvCxnSpPr>
            <a:cxnSpLocks noChangeShapeType="1"/>
            <a:stCxn id="20485" idx="2"/>
            <a:endCxn id="20494" idx="0"/>
          </p:cNvCxnSpPr>
          <p:nvPr/>
        </p:nvCxnSpPr>
        <p:spPr bwMode="auto">
          <a:xfrm rot="5400000">
            <a:off x="3858419" y="3363119"/>
            <a:ext cx="762000" cy="741362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08" name="AutoShape 28"/>
          <p:cNvCxnSpPr>
            <a:cxnSpLocks noChangeShapeType="1"/>
            <a:stCxn id="20485" idx="2"/>
            <a:endCxn id="20495" idx="0"/>
          </p:cNvCxnSpPr>
          <p:nvPr/>
        </p:nvCxnSpPr>
        <p:spPr bwMode="auto">
          <a:xfrm rot="16200000" flipH="1">
            <a:off x="4598988" y="3363912"/>
            <a:ext cx="762000" cy="739775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09" name="AutoShape 29"/>
          <p:cNvCxnSpPr>
            <a:cxnSpLocks noChangeShapeType="1"/>
            <a:stCxn id="20486" idx="2"/>
            <a:endCxn id="20496" idx="0"/>
          </p:cNvCxnSpPr>
          <p:nvPr/>
        </p:nvCxnSpPr>
        <p:spPr bwMode="auto">
          <a:xfrm rot="5400000">
            <a:off x="6825457" y="3358356"/>
            <a:ext cx="762000" cy="750887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10" name="AutoShape 30"/>
          <p:cNvCxnSpPr>
            <a:cxnSpLocks noChangeShapeType="1"/>
            <a:stCxn id="20486" idx="2"/>
            <a:endCxn id="20497" idx="0"/>
          </p:cNvCxnSpPr>
          <p:nvPr/>
        </p:nvCxnSpPr>
        <p:spPr bwMode="auto">
          <a:xfrm rot="16200000" flipH="1">
            <a:off x="7566025" y="3368675"/>
            <a:ext cx="762000" cy="73025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11" name="AutoShape 31"/>
          <p:cNvCxnSpPr>
            <a:cxnSpLocks noChangeShapeType="1"/>
            <a:stCxn id="12291" idx="2"/>
            <a:endCxn id="20484" idx="0"/>
          </p:cNvCxnSpPr>
          <p:nvPr/>
        </p:nvCxnSpPr>
        <p:spPr bwMode="auto">
          <a:xfrm rot="5400000">
            <a:off x="2796381" y="700882"/>
            <a:ext cx="655637" cy="2971800"/>
          </a:xfrm>
          <a:prstGeom prst="bentConnector3">
            <a:avLst>
              <a:gd name="adj1" fmla="val 49880"/>
            </a:avLst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12" name="AutoShape 32"/>
          <p:cNvCxnSpPr>
            <a:cxnSpLocks noChangeShapeType="1"/>
            <a:stCxn id="12291" idx="2"/>
            <a:endCxn id="20486" idx="0"/>
          </p:cNvCxnSpPr>
          <p:nvPr/>
        </p:nvCxnSpPr>
        <p:spPr bwMode="auto">
          <a:xfrm rot="16200000" flipH="1">
            <a:off x="5768181" y="700882"/>
            <a:ext cx="655637" cy="2971800"/>
          </a:xfrm>
          <a:prstGeom prst="bentConnector3">
            <a:avLst>
              <a:gd name="adj1" fmla="val 49880"/>
            </a:avLst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259395912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0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0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0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0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0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0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20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20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1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nimBg="1" autoUpdateAnimBg="0"/>
      <p:bldP spid="20485" grpId="0" animBg="1" autoUpdateAnimBg="0"/>
      <p:bldP spid="20486" grpId="0" animBg="1" autoUpdateAnimBg="0"/>
      <p:bldP spid="20491" grpId="0" autoUpdateAnimBg="0"/>
      <p:bldP spid="20492" grpId="0" animBg="1" autoUpdateAnimBg="0"/>
      <p:bldP spid="20493" grpId="0" animBg="1" autoUpdateAnimBg="0"/>
      <p:bldP spid="20494" grpId="0" animBg="1" autoUpdateAnimBg="0"/>
      <p:bldP spid="20495" grpId="0" animBg="1" autoUpdateAnimBg="0"/>
      <p:bldP spid="20496" grpId="0" animBg="1" autoUpdateAnimBg="0"/>
      <p:bldP spid="20497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47725"/>
          </a:xfrm>
          <a:gradFill rotWithShape="1">
            <a:gsLst>
              <a:gs pos="0">
                <a:srgbClr val="000000"/>
              </a:gs>
              <a:gs pos="100000">
                <a:srgbClr val="0000FF"/>
              </a:gs>
            </a:gsLst>
            <a:lin ang="0" scaled="1"/>
          </a:gradFill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lIns="378000" tIns="118800" rIns="126000" bIns="118800"/>
          <a:lstStyle/>
          <a:p>
            <a:pPr algn="l"/>
            <a:r>
              <a:rPr lang="en-CA" altLang="en-US" sz="4000" i="1" smtClean="0">
                <a:solidFill>
                  <a:srgbClr val="FFFF00"/>
                </a:solidFill>
              </a:rPr>
              <a:t>Top Down Design (cont’d)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839200" cy="5334000"/>
          </a:xfrm>
        </p:spPr>
        <p:txBody>
          <a:bodyPr/>
          <a:lstStyle/>
          <a:p>
            <a:pPr marL="609600" indent="-609600">
              <a:lnSpc>
                <a:spcPct val="100000"/>
              </a:lnSpc>
            </a:pPr>
            <a:r>
              <a:rPr lang="en-CA" altLang="en-US" sz="3800" smtClean="0">
                <a:latin typeface="Verdana" panose="020B0604030504040204" pitchFamily="34" charset="0"/>
              </a:rPr>
              <a:t>Hierarchy charts </a:t>
            </a:r>
            <a:r>
              <a:rPr lang="en-CA" altLang="en-US" sz="3800" smtClean="0">
                <a:solidFill>
                  <a:srgbClr val="FFFF00"/>
                </a:solidFill>
                <a:latin typeface="Verdana" panose="020B0604030504040204" pitchFamily="34" charset="0"/>
              </a:rPr>
              <a:t>do not</a:t>
            </a:r>
            <a:r>
              <a:rPr lang="en-CA" altLang="en-US" sz="3800" smtClean="0">
                <a:latin typeface="Verdana" panose="020B0604030504040204" pitchFamily="34" charset="0"/>
              </a:rPr>
              <a:t> indicate the flow of data</a:t>
            </a:r>
          </a:p>
          <a:p>
            <a:pPr marL="609600" indent="-609600">
              <a:lnSpc>
                <a:spcPct val="100000"/>
              </a:lnSpc>
            </a:pPr>
            <a:r>
              <a:rPr lang="en-CA" altLang="en-US" sz="3800" smtClean="0">
                <a:latin typeface="Verdana" panose="020B0604030504040204" pitchFamily="34" charset="0"/>
              </a:rPr>
              <a:t>But instead illustrate the tasks, or </a:t>
            </a:r>
            <a:r>
              <a:rPr lang="en-CA" altLang="en-US" sz="3800" smtClean="0">
                <a:solidFill>
                  <a:srgbClr val="FFFF00"/>
                </a:solidFill>
                <a:latin typeface="Verdana" panose="020B0604030504040204" pitchFamily="34" charset="0"/>
              </a:rPr>
              <a:t>modules</a:t>
            </a:r>
            <a:r>
              <a:rPr lang="en-CA" altLang="en-US" sz="3800" smtClean="0">
                <a:latin typeface="Verdana" panose="020B0604030504040204" pitchFamily="34" charset="0"/>
              </a:rPr>
              <a:t>, for each part of the solution</a:t>
            </a:r>
          </a:p>
          <a:p>
            <a:pPr marL="609600" indent="-609600">
              <a:lnSpc>
                <a:spcPct val="100000"/>
              </a:lnSpc>
            </a:pPr>
            <a:r>
              <a:rPr lang="en-CA" altLang="en-US" sz="3800" smtClean="0">
                <a:latin typeface="Verdana" panose="020B0604030504040204" pitchFamily="34" charset="0"/>
              </a:rPr>
              <a:t>The only flow of data important is what should </a:t>
            </a:r>
            <a:r>
              <a:rPr lang="en-CA" altLang="en-US" sz="3800" smtClean="0">
                <a:solidFill>
                  <a:srgbClr val="FFFF00"/>
                </a:solidFill>
                <a:latin typeface="Verdana" panose="020B0604030504040204" pitchFamily="34" charset="0"/>
              </a:rPr>
              <a:t>go into</a:t>
            </a:r>
            <a:r>
              <a:rPr lang="en-CA" altLang="en-US" sz="3800" smtClean="0">
                <a:latin typeface="Verdana" panose="020B0604030504040204" pitchFamily="34" charset="0"/>
              </a:rPr>
              <a:t> and </a:t>
            </a:r>
            <a:r>
              <a:rPr lang="en-CA" altLang="en-US" sz="3800" smtClean="0">
                <a:solidFill>
                  <a:srgbClr val="FFFF00"/>
                </a:solidFill>
                <a:latin typeface="Verdana" panose="020B0604030504040204" pitchFamily="34" charset="0"/>
              </a:rPr>
              <a:t>come out of</a:t>
            </a:r>
            <a:r>
              <a:rPr lang="en-CA" altLang="en-US" sz="3800" smtClean="0">
                <a:latin typeface="Verdana" panose="020B0604030504040204" pitchFamily="34" charset="0"/>
              </a:rPr>
              <a:t> each module</a:t>
            </a:r>
            <a:endParaRPr lang="en-CA" altLang="en-US" sz="3800" b="1" smtClean="0">
              <a:solidFill>
                <a:srgbClr val="FFFF00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055822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76200"/>
            <a:ext cx="9144000" cy="847725"/>
          </a:xfrm>
          <a:gradFill rotWithShape="1">
            <a:gsLst>
              <a:gs pos="0">
                <a:srgbClr val="000000"/>
              </a:gs>
              <a:gs pos="100000">
                <a:srgbClr val="0000FF"/>
              </a:gs>
            </a:gsLst>
            <a:lin ang="0" scaled="1"/>
          </a:gradFill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lIns="378000" tIns="118800" rIns="126000" bIns="118800"/>
          <a:lstStyle/>
          <a:p>
            <a:pPr algn="l"/>
            <a:r>
              <a:rPr lang="en-CA" altLang="en-US" sz="4000" smtClean="0">
                <a:solidFill>
                  <a:srgbClr val="FFFF00"/>
                </a:solidFill>
              </a:rPr>
              <a:t>Another Example…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5410200" cy="685800"/>
          </a:xfrm>
          <a:solidFill>
            <a:schemeClr val="bg1"/>
          </a:solidFill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CA" altLang="en-US" sz="4000" b="1" smtClean="0">
                <a:solidFill>
                  <a:srgbClr val="000000"/>
                </a:solidFill>
              </a:rPr>
              <a:t> An ATM machine…</a:t>
            </a: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3276600" y="2133600"/>
            <a:ext cx="2667000" cy="762000"/>
          </a:xfrm>
          <a:prstGeom prst="rect">
            <a:avLst/>
          </a:prstGeom>
          <a:solidFill>
            <a:srgbClr val="FFCC00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ATM Machine</a:t>
            </a: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304800" y="4419600"/>
            <a:ext cx="2667000" cy="990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Get Inputs</a:t>
            </a: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6248400" y="4419600"/>
            <a:ext cx="2667000" cy="990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Give Outputs</a:t>
            </a:r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3276600" y="4419600"/>
            <a:ext cx="2667000" cy="990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Perform all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Calculations</a:t>
            </a:r>
          </a:p>
        </p:txBody>
      </p:sp>
      <p:sp>
        <p:nvSpPr>
          <p:cNvPr id="29706" name="AutoShape 10"/>
          <p:cNvSpPr>
            <a:spLocks noChangeArrowheads="1"/>
          </p:cNvSpPr>
          <p:nvPr/>
        </p:nvSpPr>
        <p:spPr bwMode="auto">
          <a:xfrm>
            <a:off x="4419600" y="3276600"/>
            <a:ext cx="381000" cy="381000"/>
          </a:xfrm>
          <a:prstGeom prst="flowChartConnector">
            <a:avLst/>
          </a:prstGeom>
          <a:solidFill>
            <a:srgbClr val="FFCC00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cxnSp>
        <p:nvCxnSpPr>
          <p:cNvPr id="29707" name="AutoShape 11"/>
          <p:cNvCxnSpPr>
            <a:cxnSpLocks noChangeShapeType="1"/>
            <a:stCxn id="29703" idx="0"/>
            <a:endCxn id="29706" idx="2"/>
          </p:cNvCxnSpPr>
          <p:nvPr/>
        </p:nvCxnSpPr>
        <p:spPr bwMode="auto">
          <a:xfrm rot="-5400000">
            <a:off x="2552700" y="2552700"/>
            <a:ext cx="952500" cy="2781300"/>
          </a:xfrm>
          <a:prstGeom prst="bentConnector2">
            <a:avLst/>
          </a:prstGeom>
          <a:noFill/>
          <a:ln w="57150">
            <a:solidFill>
              <a:schemeClr val="accent2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708" name="AutoShape 12"/>
          <p:cNvCxnSpPr>
            <a:cxnSpLocks noChangeShapeType="1"/>
            <a:stCxn id="29706" idx="4"/>
            <a:endCxn id="29705" idx="0"/>
          </p:cNvCxnSpPr>
          <p:nvPr/>
        </p:nvCxnSpPr>
        <p:spPr bwMode="auto">
          <a:xfrm rot="5400000">
            <a:off x="4229100" y="4038600"/>
            <a:ext cx="762000" cy="0"/>
          </a:xfrm>
          <a:prstGeom prst="straightConnector1">
            <a:avLst/>
          </a:prstGeom>
          <a:noFill/>
          <a:ln w="57150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709" name="AutoShape 13"/>
          <p:cNvCxnSpPr>
            <a:cxnSpLocks noChangeShapeType="1"/>
            <a:stCxn id="29706" idx="6"/>
            <a:endCxn id="29704" idx="0"/>
          </p:cNvCxnSpPr>
          <p:nvPr/>
        </p:nvCxnSpPr>
        <p:spPr bwMode="auto">
          <a:xfrm>
            <a:off x="4800600" y="3467100"/>
            <a:ext cx="2781300" cy="952500"/>
          </a:xfrm>
          <a:prstGeom prst="bentConnector2">
            <a:avLst/>
          </a:prstGeom>
          <a:noFill/>
          <a:ln w="57150">
            <a:solidFill>
              <a:schemeClr val="accent2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710" name="AutoShape 14"/>
          <p:cNvCxnSpPr>
            <a:cxnSpLocks noChangeShapeType="1"/>
            <a:stCxn id="29702" idx="2"/>
            <a:endCxn id="29706" idx="0"/>
          </p:cNvCxnSpPr>
          <p:nvPr/>
        </p:nvCxnSpPr>
        <p:spPr bwMode="auto">
          <a:xfrm>
            <a:off x="4610100" y="2895600"/>
            <a:ext cx="0" cy="381000"/>
          </a:xfrm>
          <a:prstGeom prst="straightConnector1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1409700" y="5791200"/>
            <a:ext cx="6324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3600" b="0" i="1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First level hierarchy chart</a:t>
            </a:r>
          </a:p>
        </p:txBody>
      </p:sp>
    </p:spTree>
    <p:extLst>
      <p:ext uri="{BB962C8B-B14F-4D97-AF65-F5344CB8AC3E}">
        <p14:creationId xmlns:p14="http://schemas.microsoft.com/office/powerpoint/2010/main" val="3016630329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animBg="1" autoUpdateAnimBg="0"/>
      <p:bldP spid="29702" grpId="0" animBg="1" autoUpdateAnimBg="0"/>
      <p:bldP spid="29703" grpId="0" animBg="1" autoUpdateAnimBg="0"/>
      <p:bldP spid="29704" grpId="0" animBg="1" autoUpdateAnimBg="0"/>
      <p:bldP spid="29705" grpId="0" animBg="1" autoUpdateAnimBg="0"/>
      <p:bldP spid="29711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76200"/>
            <a:ext cx="9144000" cy="847725"/>
          </a:xfrm>
          <a:gradFill rotWithShape="1">
            <a:gsLst>
              <a:gs pos="0">
                <a:srgbClr val="000000"/>
              </a:gs>
              <a:gs pos="100000">
                <a:srgbClr val="0000FF"/>
              </a:gs>
            </a:gsLst>
            <a:lin ang="0" scaled="1"/>
          </a:gradFill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lIns="378000" tIns="118800" rIns="126000" bIns="118800"/>
          <a:lstStyle/>
          <a:p>
            <a:pPr algn="l"/>
            <a:r>
              <a:rPr lang="en-CA" altLang="en-US" sz="4000" i="1" smtClean="0">
                <a:solidFill>
                  <a:srgbClr val="FFFF00"/>
                </a:solidFill>
              </a:rPr>
              <a:t>The ATM example (cont’d)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305800" cy="579438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indent="0" algn="ctr"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kumimoji="0" lang="en-CA" altLang="en-US" sz="3200" i="1" smtClean="0">
                <a:latin typeface="Verdana" panose="020B0604030504040204" pitchFamily="34" charset="0"/>
              </a:rPr>
              <a:t> Second level hierarchy chart for input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3276600" y="2667000"/>
            <a:ext cx="2667000" cy="762000"/>
          </a:xfrm>
          <a:prstGeom prst="rect">
            <a:avLst/>
          </a:prstGeom>
          <a:solidFill>
            <a:srgbClr val="FFCC00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Get Inputs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304800" y="4953000"/>
            <a:ext cx="2667000" cy="990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Get Password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6248400" y="4953000"/>
            <a:ext cx="2667000" cy="990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Get Transaction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Amount</a:t>
            </a: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3276600" y="4953000"/>
            <a:ext cx="2667000" cy="990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Get Transaction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Type</a:t>
            </a:r>
          </a:p>
        </p:txBody>
      </p:sp>
      <p:sp>
        <p:nvSpPr>
          <p:cNvPr id="30728" name="AutoShape 8"/>
          <p:cNvSpPr>
            <a:spLocks noChangeArrowheads="1"/>
          </p:cNvSpPr>
          <p:nvPr/>
        </p:nvSpPr>
        <p:spPr bwMode="auto">
          <a:xfrm>
            <a:off x="4419600" y="3810000"/>
            <a:ext cx="381000" cy="381000"/>
          </a:xfrm>
          <a:prstGeom prst="flowChartConnector">
            <a:avLst/>
          </a:prstGeom>
          <a:solidFill>
            <a:srgbClr val="FFCC00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cxnSp>
        <p:nvCxnSpPr>
          <p:cNvPr id="30729" name="AutoShape 9"/>
          <p:cNvCxnSpPr>
            <a:cxnSpLocks noChangeShapeType="1"/>
            <a:stCxn id="30725" idx="0"/>
            <a:endCxn id="30728" idx="2"/>
          </p:cNvCxnSpPr>
          <p:nvPr/>
        </p:nvCxnSpPr>
        <p:spPr bwMode="auto">
          <a:xfrm rot="-5400000">
            <a:off x="2552700" y="3086100"/>
            <a:ext cx="952500" cy="2781300"/>
          </a:xfrm>
          <a:prstGeom prst="bentConnector2">
            <a:avLst/>
          </a:prstGeom>
          <a:noFill/>
          <a:ln w="57150">
            <a:solidFill>
              <a:schemeClr val="accent2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30" name="AutoShape 10"/>
          <p:cNvCxnSpPr>
            <a:cxnSpLocks noChangeShapeType="1"/>
            <a:stCxn id="30728" idx="4"/>
            <a:endCxn id="30727" idx="0"/>
          </p:cNvCxnSpPr>
          <p:nvPr/>
        </p:nvCxnSpPr>
        <p:spPr bwMode="auto">
          <a:xfrm rot="5400000">
            <a:off x="4229100" y="4572000"/>
            <a:ext cx="762000" cy="0"/>
          </a:xfrm>
          <a:prstGeom prst="straightConnector1">
            <a:avLst/>
          </a:prstGeom>
          <a:noFill/>
          <a:ln w="57150">
            <a:solidFill>
              <a:schemeClr val="accent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31" name="AutoShape 11"/>
          <p:cNvCxnSpPr>
            <a:cxnSpLocks noChangeShapeType="1"/>
            <a:stCxn id="30728" idx="6"/>
            <a:endCxn id="30726" idx="0"/>
          </p:cNvCxnSpPr>
          <p:nvPr/>
        </p:nvCxnSpPr>
        <p:spPr bwMode="auto">
          <a:xfrm>
            <a:off x="4800600" y="4000500"/>
            <a:ext cx="2781300" cy="952500"/>
          </a:xfrm>
          <a:prstGeom prst="bentConnector2">
            <a:avLst/>
          </a:prstGeom>
          <a:noFill/>
          <a:ln w="57150">
            <a:solidFill>
              <a:schemeClr val="accent2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32" name="AutoShape 12"/>
          <p:cNvCxnSpPr>
            <a:cxnSpLocks noChangeShapeType="1"/>
            <a:stCxn id="30724" idx="2"/>
            <a:endCxn id="30728" idx="0"/>
          </p:cNvCxnSpPr>
          <p:nvPr/>
        </p:nvCxnSpPr>
        <p:spPr bwMode="auto">
          <a:xfrm>
            <a:off x="4610100" y="3429000"/>
            <a:ext cx="0" cy="381000"/>
          </a:xfrm>
          <a:prstGeom prst="straightConnector1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34" name="AutoShape 14"/>
          <p:cNvCxnSpPr>
            <a:cxnSpLocks noChangeShapeType="1"/>
            <a:stCxn id="30724" idx="0"/>
          </p:cNvCxnSpPr>
          <p:nvPr/>
        </p:nvCxnSpPr>
        <p:spPr bwMode="auto">
          <a:xfrm flipH="1" flipV="1">
            <a:off x="4572000" y="1828800"/>
            <a:ext cx="38100" cy="838200"/>
          </a:xfrm>
          <a:prstGeom prst="straightConnector1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854639460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autoUpdateAnimBg="0"/>
      <p:bldP spid="30724" grpId="0" animBg="1" autoUpdateAnimBg="0"/>
      <p:bldP spid="30725" grpId="0" animBg="1" autoUpdateAnimBg="0"/>
      <p:bldP spid="30726" grpId="0" animBg="1" autoUpdateAnimBg="0"/>
      <p:bldP spid="30727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76200"/>
            <a:ext cx="9144000" cy="847725"/>
          </a:xfrm>
          <a:gradFill rotWithShape="1">
            <a:gsLst>
              <a:gs pos="0">
                <a:srgbClr val="000000"/>
              </a:gs>
              <a:gs pos="100000">
                <a:srgbClr val="0000FF"/>
              </a:gs>
            </a:gsLst>
            <a:lin ang="0" scaled="1"/>
          </a:gradFill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lIns="378000" tIns="118800" rIns="126000" bIns="118800"/>
          <a:lstStyle/>
          <a:p>
            <a:pPr algn="l"/>
            <a:r>
              <a:rPr lang="en-CA" altLang="en-US" sz="4000" i="1" smtClean="0">
                <a:solidFill>
                  <a:srgbClr val="FFFF00"/>
                </a:solidFill>
              </a:rPr>
              <a:t>The ATM example (cont’d)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305800" cy="519113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indent="0" algn="ctr"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kumimoji="0" lang="en-CA" altLang="en-US" sz="2800" i="1" smtClean="0">
                <a:latin typeface="Verdana" panose="020B0604030504040204" pitchFamily="34" charset="0"/>
              </a:rPr>
              <a:t> Second level hierarchy chart for output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3276600" y="2667000"/>
            <a:ext cx="2667000" cy="762000"/>
          </a:xfrm>
          <a:prstGeom prst="rect">
            <a:avLst/>
          </a:prstGeom>
          <a:solidFill>
            <a:srgbClr val="FFCC00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Get Outputs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304800" y="4953000"/>
            <a:ext cx="2667000" cy="990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Print Error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Message</a:t>
            </a: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6248400" y="4953000"/>
            <a:ext cx="2667000" cy="990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Dispense Cash</a:t>
            </a: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3276600" y="4953000"/>
            <a:ext cx="2667000" cy="990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Print Balance</a:t>
            </a:r>
          </a:p>
        </p:txBody>
      </p:sp>
      <p:sp>
        <p:nvSpPr>
          <p:cNvPr id="31752" name="AutoShape 8"/>
          <p:cNvSpPr>
            <a:spLocks noChangeArrowheads="1"/>
          </p:cNvSpPr>
          <p:nvPr/>
        </p:nvSpPr>
        <p:spPr bwMode="auto">
          <a:xfrm>
            <a:off x="4419600" y="3810000"/>
            <a:ext cx="381000" cy="381000"/>
          </a:xfrm>
          <a:prstGeom prst="flowChartConnector">
            <a:avLst/>
          </a:prstGeom>
          <a:solidFill>
            <a:srgbClr val="FFCC00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cxnSp>
        <p:nvCxnSpPr>
          <p:cNvPr id="31753" name="AutoShape 9"/>
          <p:cNvCxnSpPr>
            <a:cxnSpLocks noChangeShapeType="1"/>
            <a:stCxn id="31749" idx="0"/>
            <a:endCxn id="31752" idx="2"/>
          </p:cNvCxnSpPr>
          <p:nvPr/>
        </p:nvCxnSpPr>
        <p:spPr bwMode="auto">
          <a:xfrm rot="-5400000">
            <a:off x="2552700" y="3086100"/>
            <a:ext cx="952500" cy="2781300"/>
          </a:xfrm>
          <a:prstGeom prst="bentConnector2">
            <a:avLst/>
          </a:prstGeom>
          <a:noFill/>
          <a:ln w="57150">
            <a:solidFill>
              <a:schemeClr val="accent2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54" name="AutoShape 10"/>
          <p:cNvCxnSpPr>
            <a:cxnSpLocks noChangeShapeType="1"/>
            <a:stCxn id="31752" idx="4"/>
            <a:endCxn id="31751" idx="0"/>
          </p:cNvCxnSpPr>
          <p:nvPr/>
        </p:nvCxnSpPr>
        <p:spPr bwMode="auto">
          <a:xfrm rot="5400000">
            <a:off x="4229100" y="4572000"/>
            <a:ext cx="762000" cy="0"/>
          </a:xfrm>
          <a:prstGeom prst="straightConnector1">
            <a:avLst/>
          </a:prstGeom>
          <a:noFill/>
          <a:ln w="57150">
            <a:solidFill>
              <a:schemeClr val="accent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55" name="AutoShape 11"/>
          <p:cNvCxnSpPr>
            <a:cxnSpLocks noChangeShapeType="1"/>
            <a:stCxn id="31752" idx="6"/>
            <a:endCxn id="31750" idx="0"/>
          </p:cNvCxnSpPr>
          <p:nvPr/>
        </p:nvCxnSpPr>
        <p:spPr bwMode="auto">
          <a:xfrm>
            <a:off x="4800600" y="4000500"/>
            <a:ext cx="2781300" cy="952500"/>
          </a:xfrm>
          <a:prstGeom prst="bentConnector2">
            <a:avLst/>
          </a:prstGeom>
          <a:noFill/>
          <a:ln w="57150">
            <a:solidFill>
              <a:schemeClr val="accent2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56" name="AutoShape 12"/>
          <p:cNvCxnSpPr>
            <a:cxnSpLocks noChangeShapeType="1"/>
            <a:stCxn id="31748" idx="2"/>
            <a:endCxn id="31752" idx="0"/>
          </p:cNvCxnSpPr>
          <p:nvPr/>
        </p:nvCxnSpPr>
        <p:spPr bwMode="auto">
          <a:xfrm>
            <a:off x="4610100" y="3429000"/>
            <a:ext cx="0" cy="381000"/>
          </a:xfrm>
          <a:prstGeom prst="straightConnector1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57" name="AutoShape 13"/>
          <p:cNvCxnSpPr>
            <a:cxnSpLocks noChangeShapeType="1"/>
            <a:stCxn id="31748" idx="0"/>
          </p:cNvCxnSpPr>
          <p:nvPr/>
        </p:nvCxnSpPr>
        <p:spPr bwMode="auto">
          <a:xfrm flipH="1" flipV="1">
            <a:off x="4572000" y="1828800"/>
            <a:ext cx="38100" cy="838200"/>
          </a:xfrm>
          <a:prstGeom prst="straightConnector1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145772585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autoUpdateAnimBg="0"/>
      <p:bldP spid="31748" grpId="0" animBg="1" autoUpdateAnimBg="0"/>
      <p:bldP spid="31749" grpId="0" animBg="1" autoUpdateAnimBg="0"/>
      <p:bldP spid="31750" grpId="0" animBg="1" autoUpdateAnimBg="0"/>
      <p:bldP spid="31751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76200"/>
            <a:ext cx="9144000" cy="847725"/>
          </a:xfrm>
          <a:gradFill rotWithShape="1">
            <a:gsLst>
              <a:gs pos="0">
                <a:srgbClr val="000000"/>
              </a:gs>
              <a:gs pos="100000">
                <a:srgbClr val="0000FF"/>
              </a:gs>
            </a:gsLst>
            <a:lin ang="0" scaled="1"/>
          </a:gradFill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lIns="378000" tIns="118800" rIns="126000" bIns="118800"/>
          <a:lstStyle/>
          <a:p>
            <a:pPr algn="l"/>
            <a:r>
              <a:rPr lang="en-CA" altLang="en-US" sz="4000" i="1" smtClean="0">
                <a:solidFill>
                  <a:srgbClr val="FFFF00"/>
                </a:solidFill>
              </a:rPr>
              <a:t>The ATM example (cont’d)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457200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indent="0" algn="ctr"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kumimoji="0" lang="en-CA" altLang="en-US" sz="2400" i="1" smtClean="0">
                <a:latin typeface="Verdana" panose="020B0604030504040204" pitchFamily="34" charset="0"/>
              </a:rPr>
              <a:t> Second and third level hierarchy chart for calculations</a:t>
            </a:r>
          </a:p>
        </p:txBody>
      </p:sp>
      <p:grpSp>
        <p:nvGrpSpPr>
          <p:cNvPr id="32792" name="Group 24"/>
          <p:cNvGrpSpPr>
            <a:grpSpLocks/>
          </p:cNvGrpSpPr>
          <p:nvPr/>
        </p:nvGrpSpPr>
        <p:grpSpPr bwMode="auto">
          <a:xfrm>
            <a:off x="136525" y="1447800"/>
            <a:ext cx="8870950" cy="5181600"/>
            <a:chOff x="86" y="912"/>
            <a:chExt cx="5588" cy="3264"/>
          </a:xfrm>
        </p:grpSpPr>
        <p:sp>
          <p:nvSpPr>
            <p:cNvPr id="24581" name="Rectangle 4"/>
            <p:cNvSpPr>
              <a:spLocks noChangeArrowheads="1"/>
            </p:cNvSpPr>
            <p:nvPr/>
          </p:nvSpPr>
          <p:spPr bwMode="auto">
            <a:xfrm>
              <a:off x="1728" y="1152"/>
              <a:ext cx="1200" cy="624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altLang="en-US" sz="2400" b="1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Perform </a:t>
              </a:r>
              <a:br>
                <a:rPr kumimoji="0" lang="en-CA" altLang="en-US" sz="2400" b="1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</a:br>
              <a:r>
                <a:rPr kumimoji="0" lang="en-CA" altLang="en-US" sz="2400" b="1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Calculations</a:t>
              </a:r>
            </a:p>
          </p:txBody>
        </p:sp>
        <p:sp>
          <p:nvSpPr>
            <p:cNvPr id="24582" name="Rectangle 5"/>
            <p:cNvSpPr>
              <a:spLocks noChangeArrowheads="1"/>
            </p:cNvSpPr>
            <p:nvPr/>
          </p:nvSpPr>
          <p:spPr bwMode="auto">
            <a:xfrm>
              <a:off x="480" y="2256"/>
              <a:ext cx="1248" cy="624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altLang="en-US" sz="2400" b="1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Handle </a:t>
              </a:r>
              <a:br>
                <a:rPr kumimoji="0" lang="en-CA" altLang="en-US" sz="2400" b="1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</a:br>
              <a:r>
                <a:rPr kumimoji="0" lang="en-CA" altLang="en-US" sz="2400" b="1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Deposits</a:t>
              </a:r>
            </a:p>
          </p:txBody>
        </p:sp>
        <p:sp>
          <p:nvSpPr>
            <p:cNvPr id="24583" name="Rectangle 6"/>
            <p:cNvSpPr>
              <a:spLocks noChangeArrowheads="1"/>
            </p:cNvSpPr>
            <p:nvPr/>
          </p:nvSpPr>
          <p:spPr bwMode="auto">
            <a:xfrm>
              <a:off x="2880" y="2256"/>
              <a:ext cx="1248" cy="624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altLang="en-US" sz="2400" b="1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Handle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altLang="en-US" sz="2400" b="1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Withdrawals</a:t>
              </a:r>
            </a:p>
          </p:txBody>
        </p:sp>
        <p:sp>
          <p:nvSpPr>
            <p:cNvPr id="24584" name="AutoShape 8"/>
            <p:cNvSpPr>
              <a:spLocks noChangeArrowheads="1"/>
            </p:cNvSpPr>
            <p:nvPr/>
          </p:nvSpPr>
          <p:spPr bwMode="auto">
            <a:xfrm>
              <a:off x="2208" y="1872"/>
              <a:ext cx="240" cy="240"/>
            </a:xfrm>
            <a:prstGeom prst="flowChartConnector">
              <a:avLst/>
            </a:prstGeom>
            <a:solidFill>
              <a:srgbClr val="FFCC00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cxnSp>
          <p:nvCxnSpPr>
            <p:cNvPr id="24585" name="AutoShape 9"/>
            <p:cNvCxnSpPr>
              <a:cxnSpLocks noChangeShapeType="1"/>
              <a:stCxn id="24582" idx="0"/>
              <a:endCxn id="24584" idx="2"/>
            </p:cNvCxnSpPr>
            <p:nvPr/>
          </p:nvCxnSpPr>
          <p:spPr bwMode="auto">
            <a:xfrm rot="-5400000">
              <a:off x="1524" y="1572"/>
              <a:ext cx="264" cy="1104"/>
            </a:xfrm>
            <a:prstGeom prst="bentConnector2">
              <a:avLst/>
            </a:prstGeom>
            <a:noFill/>
            <a:ln w="57150">
              <a:solidFill>
                <a:schemeClr val="accent2"/>
              </a:solidFill>
              <a:miter lim="800000"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586" name="AutoShape 11"/>
            <p:cNvCxnSpPr>
              <a:cxnSpLocks noChangeShapeType="1"/>
              <a:stCxn id="24584" idx="6"/>
              <a:endCxn id="24583" idx="0"/>
            </p:cNvCxnSpPr>
            <p:nvPr/>
          </p:nvCxnSpPr>
          <p:spPr bwMode="auto">
            <a:xfrm>
              <a:off x="2448" y="1992"/>
              <a:ext cx="1056" cy="264"/>
            </a:xfrm>
            <a:prstGeom prst="bentConnector2">
              <a:avLst/>
            </a:prstGeom>
            <a:noFill/>
            <a:ln w="57150">
              <a:solidFill>
                <a:schemeClr val="accent2"/>
              </a:solidFill>
              <a:miter lim="800000"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587" name="AutoShape 12"/>
            <p:cNvCxnSpPr>
              <a:cxnSpLocks noChangeShapeType="1"/>
              <a:stCxn id="24581" idx="2"/>
              <a:endCxn id="24584" idx="0"/>
            </p:cNvCxnSpPr>
            <p:nvPr/>
          </p:nvCxnSpPr>
          <p:spPr bwMode="auto">
            <a:xfrm>
              <a:off x="2328" y="1776"/>
              <a:ext cx="0" cy="96"/>
            </a:xfrm>
            <a:prstGeom prst="straightConnector1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588" name="AutoShape 13"/>
            <p:cNvCxnSpPr>
              <a:cxnSpLocks noChangeShapeType="1"/>
              <a:stCxn id="24581" idx="0"/>
            </p:cNvCxnSpPr>
            <p:nvPr/>
          </p:nvCxnSpPr>
          <p:spPr bwMode="auto">
            <a:xfrm flipV="1">
              <a:off x="2328" y="912"/>
              <a:ext cx="24" cy="240"/>
            </a:xfrm>
            <a:prstGeom prst="straightConnector1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4589" name="Rectangle 14"/>
            <p:cNvSpPr>
              <a:spLocks noChangeArrowheads="1"/>
            </p:cNvSpPr>
            <p:nvPr/>
          </p:nvSpPr>
          <p:spPr bwMode="auto">
            <a:xfrm>
              <a:off x="86" y="3552"/>
              <a:ext cx="1248" cy="624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altLang="en-US" sz="2400" b="1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Add amount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altLang="en-US" sz="2400" b="1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to balance</a:t>
              </a:r>
            </a:p>
          </p:txBody>
        </p:sp>
        <p:sp>
          <p:nvSpPr>
            <p:cNvPr id="24590" name="Rectangle 15"/>
            <p:cNvSpPr>
              <a:spLocks noChangeArrowheads="1"/>
            </p:cNvSpPr>
            <p:nvPr/>
          </p:nvSpPr>
          <p:spPr bwMode="auto">
            <a:xfrm>
              <a:off x="1420" y="3552"/>
              <a:ext cx="1248" cy="624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altLang="en-US" sz="2400" b="1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Check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altLang="en-US" sz="2400" b="1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balance</a:t>
              </a:r>
            </a:p>
          </p:txBody>
        </p:sp>
        <p:sp>
          <p:nvSpPr>
            <p:cNvPr id="24591" name="Rectangle 16"/>
            <p:cNvSpPr>
              <a:spLocks noChangeArrowheads="1"/>
            </p:cNvSpPr>
            <p:nvPr/>
          </p:nvSpPr>
          <p:spPr bwMode="auto">
            <a:xfrm>
              <a:off x="2755" y="3552"/>
              <a:ext cx="1584" cy="624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altLang="en-US" sz="2400" b="1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Subtract amount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altLang="en-US" sz="2400" b="1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from balance</a:t>
              </a:r>
            </a:p>
          </p:txBody>
        </p:sp>
        <p:sp>
          <p:nvSpPr>
            <p:cNvPr id="24592" name="Rectangle 17"/>
            <p:cNvSpPr>
              <a:spLocks noChangeArrowheads="1"/>
            </p:cNvSpPr>
            <p:nvPr/>
          </p:nvSpPr>
          <p:spPr bwMode="auto">
            <a:xfrm>
              <a:off x="4426" y="3552"/>
              <a:ext cx="1248" cy="624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altLang="en-US" sz="2400" b="1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Give an error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altLang="en-US" sz="2400" b="1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message</a:t>
              </a:r>
            </a:p>
          </p:txBody>
        </p:sp>
        <p:sp>
          <p:nvSpPr>
            <p:cNvPr id="24593" name="AutoShape 18"/>
            <p:cNvSpPr>
              <a:spLocks noChangeArrowheads="1"/>
            </p:cNvSpPr>
            <p:nvPr/>
          </p:nvSpPr>
          <p:spPr bwMode="auto">
            <a:xfrm>
              <a:off x="3408" y="2976"/>
              <a:ext cx="240" cy="240"/>
            </a:xfrm>
            <a:prstGeom prst="flowChartConnector">
              <a:avLst/>
            </a:prstGeom>
            <a:solidFill>
              <a:srgbClr val="FFCC00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cxnSp>
          <p:nvCxnSpPr>
            <p:cNvPr id="24594" name="AutoShape 19"/>
            <p:cNvCxnSpPr>
              <a:cxnSpLocks noChangeShapeType="1"/>
              <a:stCxn id="24583" idx="2"/>
              <a:endCxn id="24593" idx="0"/>
            </p:cNvCxnSpPr>
            <p:nvPr/>
          </p:nvCxnSpPr>
          <p:spPr bwMode="auto">
            <a:xfrm>
              <a:off x="3504" y="2880"/>
              <a:ext cx="24" cy="96"/>
            </a:xfrm>
            <a:prstGeom prst="straightConnector1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595" name="AutoShape 20"/>
            <p:cNvCxnSpPr>
              <a:cxnSpLocks noChangeShapeType="1"/>
              <a:stCxn id="24593" idx="6"/>
              <a:endCxn id="24592" idx="0"/>
            </p:cNvCxnSpPr>
            <p:nvPr/>
          </p:nvCxnSpPr>
          <p:spPr bwMode="auto">
            <a:xfrm>
              <a:off x="3648" y="3096"/>
              <a:ext cx="1402" cy="456"/>
            </a:xfrm>
            <a:prstGeom prst="bentConnector2">
              <a:avLst/>
            </a:prstGeom>
            <a:noFill/>
            <a:ln w="57150">
              <a:solidFill>
                <a:schemeClr val="accent2"/>
              </a:solidFill>
              <a:miter lim="800000"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596" name="AutoShape 21"/>
            <p:cNvCxnSpPr>
              <a:cxnSpLocks noChangeShapeType="1"/>
              <a:stCxn id="24593" idx="4"/>
              <a:endCxn id="24591" idx="0"/>
            </p:cNvCxnSpPr>
            <p:nvPr/>
          </p:nvCxnSpPr>
          <p:spPr bwMode="auto">
            <a:xfrm rot="16200000" flipH="1">
              <a:off x="3370" y="3374"/>
              <a:ext cx="336" cy="19"/>
            </a:xfrm>
            <a:prstGeom prst="bentConnector3">
              <a:avLst>
                <a:gd name="adj1" fmla="val 50000"/>
              </a:avLst>
            </a:prstGeom>
            <a:noFill/>
            <a:ln w="57150">
              <a:solidFill>
                <a:schemeClr val="accent2"/>
              </a:solidFill>
              <a:miter lim="800000"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597" name="AutoShape 22"/>
            <p:cNvCxnSpPr>
              <a:cxnSpLocks noChangeShapeType="1"/>
              <a:stCxn id="24593" idx="2"/>
              <a:endCxn id="24590" idx="0"/>
            </p:cNvCxnSpPr>
            <p:nvPr/>
          </p:nvCxnSpPr>
          <p:spPr bwMode="auto">
            <a:xfrm rot="10800000" flipV="1">
              <a:off x="2044" y="3096"/>
              <a:ext cx="1364" cy="456"/>
            </a:xfrm>
            <a:prstGeom prst="bentConnector2">
              <a:avLst/>
            </a:prstGeom>
            <a:noFill/>
            <a:ln w="57150">
              <a:solidFill>
                <a:schemeClr val="accent2"/>
              </a:solidFill>
              <a:miter lim="800000"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598" name="AutoShape 23"/>
            <p:cNvCxnSpPr>
              <a:cxnSpLocks noChangeShapeType="1"/>
              <a:stCxn id="24582" idx="2"/>
              <a:endCxn id="24589" idx="0"/>
            </p:cNvCxnSpPr>
            <p:nvPr/>
          </p:nvCxnSpPr>
          <p:spPr bwMode="auto">
            <a:xfrm rot="5400000">
              <a:off x="571" y="3019"/>
              <a:ext cx="672" cy="394"/>
            </a:xfrm>
            <a:prstGeom prst="bentConnector3">
              <a:avLst>
                <a:gd name="adj1" fmla="val 50000"/>
              </a:avLst>
            </a:prstGeom>
            <a:noFill/>
            <a:ln w="57150">
              <a:solidFill>
                <a:schemeClr val="accent2"/>
              </a:solidFill>
              <a:miter lim="800000"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4028882762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2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76200"/>
            <a:ext cx="9144000" cy="847725"/>
          </a:xfrm>
          <a:gradFill rotWithShape="1">
            <a:gsLst>
              <a:gs pos="0">
                <a:srgbClr val="000000"/>
              </a:gs>
              <a:gs pos="100000">
                <a:srgbClr val="0000FF"/>
              </a:gs>
            </a:gsLst>
            <a:lin ang="0" scaled="1"/>
          </a:gradFill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lIns="378000" tIns="118800" rIns="126000" bIns="118800"/>
          <a:lstStyle/>
          <a:p>
            <a:pPr algn="l"/>
            <a:r>
              <a:rPr lang="en-CA" altLang="en-US" sz="4000" i="1" smtClean="0">
                <a:solidFill>
                  <a:srgbClr val="FFFF00"/>
                </a:solidFill>
              </a:rPr>
              <a:t>The ATM example (cont’d)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4543425"/>
            <a:ext cx="2286000" cy="155257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indent="0" algn="ctr"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kumimoji="0" lang="en-CA" altLang="en-US" sz="2400" i="1" smtClean="0">
                <a:latin typeface="Verdana" panose="020B0604030504040204" pitchFamily="34" charset="0"/>
              </a:rPr>
              <a:t>The complete hierarchy chart for the ATM</a:t>
            </a:r>
          </a:p>
        </p:txBody>
      </p:sp>
      <p:sp>
        <p:nvSpPr>
          <p:cNvPr id="25604" name="Rectangle 5"/>
          <p:cNvSpPr>
            <a:spLocks noChangeArrowheads="1"/>
          </p:cNvSpPr>
          <p:nvPr/>
        </p:nvSpPr>
        <p:spPr bwMode="auto">
          <a:xfrm>
            <a:off x="4114800" y="2514600"/>
            <a:ext cx="1295400" cy="533400"/>
          </a:xfrm>
          <a:prstGeom prst="rect">
            <a:avLst/>
          </a:prstGeom>
          <a:solidFill>
            <a:srgbClr val="FFCC00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16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Perform all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16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calculations</a:t>
            </a:r>
          </a:p>
        </p:txBody>
      </p:sp>
      <p:sp>
        <p:nvSpPr>
          <p:cNvPr id="25605" name="Rectangle 6"/>
          <p:cNvSpPr>
            <a:spLocks noChangeArrowheads="1"/>
          </p:cNvSpPr>
          <p:nvPr/>
        </p:nvSpPr>
        <p:spPr bwMode="auto">
          <a:xfrm>
            <a:off x="3276600" y="4495800"/>
            <a:ext cx="1066800" cy="609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16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Handle </a:t>
            </a:r>
            <a:br>
              <a:rPr kumimoji="0" lang="en-CA" altLang="en-US" sz="16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r>
              <a:rPr kumimoji="0" lang="en-CA" altLang="en-US" sz="16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Deposits</a:t>
            </a:r>
          </a:p>
        </p:txBody>
      </p:sp>
      <p:sp>
        <p:nvSpPr>
          <p:cNvPr id="25606" name="Rectangle 7"/>
          <p:cNvSpPr>
            <a:spLocks noChangeArrowheads="1"/>
          </p:cNvSpPr>
          <p:nvPr/>
        </p:nvSpPr>
        <p:spPr bwMode="auto">
          <a:xfrm>
            <a:off x="5715000" y="4495800"/>
            <a:ext cx="1295400" cy="533400"/>
          </a:xfrm>
          <a:prstGeom prst="rect">
            <a:avLst/>
          </a:prstGeom>
          <a:solidFill>
            <a:srgbClr val="FFCC00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16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Handle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16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Withdrawals</a:t>
            </a:r>
          </a:p>
        </p:txBody>
      </p:sp>
      <p:sp>
        <p:nvSpPr>
          <p:cNvPr id="25607" name="AutoShape 8"/>
          <p:cNvSpPr>
            <a:spLocks noChangeArrowheads="1"/>
          </p:cNvSpPr>
          <p:nvPr/>
        </p:nvSpPr>
        <p:spPr bwMode="auto">
          <a:xfrm>
            <a:off x="4648200" y="4191000"/>
            <a:ext cx="228600" cy="228600"/>
          </a:xfrm>
          <a:prstGeom prst="flowChartConnector">
            <a:avLst/>
          </a:prstGeom>
          <a:solidFill>
            <a:srgbClr val="FFCC00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cxnSp>
        <p:nvCxnSpPr>
          <p:cNvPr id="25608" name="AutoShape 9"/>
          <p:cNvCxnSpPr>
            <a:cxnSpLocks noChangeShapeType="1"/>
            <a:stCxn id="25605" idx="0"/>
            <a:endCxn id="25607" idx="2"/>
          </p:cNvCxnSpPr>
          <p:nvPr/>
        </p:nvCxnSpPr>
        <p:spPr bwMode="auto">
          <a:xfrm rot="-5400000">
            <a:off x="4133850" y="3981450"/>
            <a:ext cx="190500" cy="838200"/>
          </a:xfrm>
          <a:prstGeom prst="bentConnector2">
            <a:avLst/>
          </a:prstGeom>
          <a:noFill/>
          <a:ln w="28575">
            <a:solidFill>
              <a:schemeClr val="accent2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09" name="AutoShape 10"/>
          <p:cNvCxnSpPr>
            <a:cxnSpLocks noChangeShapeType="1"/>
            <a:stCxn id="25607" idx="6"/>
            <a:endCxn id="25606" idx="0"/>
          </p:cNvCxnSpPr>
          <p:nvPr/>
        </p:nvCxnSpPr>
        <p:spPr bwMode="auto">
          <a:xfrm>
            <a:off x="4876800" y="4305300"/>
            <a:ext cx="1485900" cy="190500"/>
          </a:xfrm>
          <a:prstGeom prst="bentConnector2">
            <a:avLst/>
          </a:prstGeom>
          <a:noFill/>
          <a:ln w="28575">
            <a:solidFill>
              <a:schemeClr val="accent2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10" name="AutoShape 11"/>
          <p:cNvCxnSpPr>
            <a:cxnSpLocks noChangeShapeType="1"/>
            <a:stCxn id="25604" idx="2"/>
            <a:endCxn id="25607" idx="0"/>
          </p:cNvCxnSpPr>
          <p:nvPr/>
        </p:nvCxnSpPr>
        <p:spPr bwMode="auto">
          <a:xfrm>
            <a:off x="4762500" y="3048000"/>
            <a:ext cx="0" cy="1143000"/>
          </a:xfrm>
          <a:prstGeom prst="straightConnector1">
            <a:avLst/>
          </a:prstGeom>
          <a:noFill/>
          <a:ln w="28575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611" name="Rectangle 13"/>
          <p:cNvSpPr>
            <a:spLocks noChangeArrowheads="1"/>
          </p:cNvSpPr>
          <p:nvPr/>
        </p:nvSpPr>
        <p:spPr bwMode="auto">
          <a:xfrm>
            <a:off x="2819400" y="5943600"/>
            <a:ext cx="1235075" cy="609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16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Add amount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16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to balance</a:t>
            </a:r>
          </a:p>
        </p:txBody>
      </p:sp>
      <p:sp>
        <p:nvSpPr>
          <p:cNvPr id="25612" name="Rectangle 14"/>
          <p:cNvSpPr>
            <a:spLocks noChangeArrowheads="1"/>
          </p:cNvSpPr>
          <p:nvPr/>
        </p:nvSpPr>
        <p:spPr bwMode="auto">
          <a:xfrm>
            <a:off x="4495800" y="5943600"/>
            <a:ext cx="1111250" cy="533400"/>
          </a:xfrm>
          <a:prstGeom prst="rect">
            <a:avLst/>
          </a:prstGeom>
          <a:solidFill>
            <a:srgbClr val="FFCC00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16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Check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16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balance</a:t>
            </a:r>
          </a:p>
        </p:txBody>
      </p:sp>
      <p:sp>
        <p:nvSpPr>
          <p:cNvPr id="25613" name="Rectangle 15"/>
          <p:cNvSpPr>
            <a:spLocks noChangeArrowheads="1"/>
          </p:cNvSpPr>
          <p:nvPr/>
        </p:nvSpPr>
        <p:spPr bwMode="auto">
          <a:xfrm>
            <a:off x="5791200" y="5867400"/>
            <a:ext cx="1706563" cy="685800"/>
          </a:xfrm>
          <a:prstGeom prst="rect">
            <a:avLst/>
          </a:prstGeom>
          <a:solidFill>
            <a:srgbClr val="FFCC00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16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Subtract amount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16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from balance</a:t>
            </a:r>
          </a:p>
        </p:txBody>
      </p:sp>
      <p:sp>
        <p:nvSpPr>
          <p:cNvPr id="25614" name="Rectangle 16"/>
          <p:cNvSpPr>
            <a:spLocks noChangeArrowheads="1"/>
          </p:cNvSpPr>
          <p:nvPr/>
        </p:nvSpPr>
        <p:spPr bwMode="auto">
          <a:xfrm>
            <a:off x="7620000" y="5867400"/>
            <a:ext cx="1387475" cy="762000"/>
          </a:xfrm>
          <a:prstGeom prst="rect">
            <a:avLst/>
          </a:prstGeom>
          <a:solidFill>
            <a:srgbClr val="FFCC00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16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Give an error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16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message</a:t>
            </a:r>
          </a:p>
        </p:txBody>
      </p:sp>
      <p:sp>
        <p:nvSpPr>
          <p:cNvPr id="25615" name="AutoShape 17"/>
          <p:cNvSpPr>
            <a:spLocks noChangeArrowheads="1"/>
          </p:cNvSpPr>
          <p:nvPr/>
        </p:nvSpPr>
        <p:spPr bwMode="auto">
          <a:xfrm>
            <a:off x="6248400" y="5257800"/>
            <a:ext cx="228600" cy="228600"/>
          </a:xfrm>
          <a:prstGeom prst="flowChartConnector">
            <a:avLst/>
          </a:prstGeom>
          <a:solidFill>
            <a:srgbClr val="FFCC00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cxnSp>
        <p:nvCxnSpPr>
          <p:cNvPr id="25616" name="AutoShape 18"/>
          <p:cNvCxnSpPr>
            <a:cxnSpLocks noChangeShapeType="1"/>
            <a:stCxn id="25606" idx="2"/>
            <a:endCxn id="25615" idx="0"/>
          </p:cNvCxnSpPr>
          <p:nvPr/>
        </p:nvCxnSpPr>
        <p:spPr bwMode="auto">
          <a:xfrm>
            <a:off x="6362700" y="5029200"/>
            <a:ext cx="0" cy="228600"/>
          </a:xfrm>
          <a:prstGeom prst="straightConnector1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17" name="AutoShape 19"/>
          <p:cNvCxnSpPr>
            <a:cxnSpLocks noChangeShapeType="1"/>
            <a:stCxn id="25615" idx="6"/>
            <a:endCxn id="25614" idx="0"/>
          </p:cNvCxnSpPr>
          <p:nvPr/>
        </p:nvCxnSpPr>
        <p:spPr bwMode="auto">
          <a:xfrm>
            <a:off x="6477000" y="5372100"/>
            <a:ext cx="1836738" cy="495300"/>
          </a:xfrm>
          <a:prstGeom prst="bentConnector2">
            <a:avLst/>
          </a:prstGeom>
          <a:noFill/>
          <a:ln w="28575">
            <a:solidFill>
              <a:schemeClr val="accent2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18" name="AutoShape 20"/>
          <p:cNvCxnSpPr>
            <a:cxnSpLocks noChangeShapeType="1"/>
            <a:stCxn id="25615" idx="4"/>
            <a:endCxn id="25613" idx="0"/>
          </p:cNvCxnSpPr>
          <p:nvPr/>
        </p:nvCxnSpPr>
        <p:spPr bwMode="auto">
          <a:xfrm rot="16200000" flipH="1">
            <a:off x="6313488" y="5535612"/>
            <a:ext cx="381000" cy="282575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accent2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19" name="AutoShape 21"/>
          <p:cNvCxnSpPr>
            <a:cxnSpLocks noChangeShapeType="1"/>
            <a:stCxn id="25615" idx="2"/>
            <a:endCxn id="25612" idx="0"/>
          </p:cNvCxnSpPr>
          <p:nvPr/>
        </p:nvCxnSpPr>
        <p:spPr bwMode="auto">
          <a:xfrm rot="10800000" flipV="1">
            <a:off x="5051425" y="5372100"/>
            <a:ext cx="1196975" cy="571500"/>
          </a:xfrm>
          <a:prstGeom prst="bentConnector2">
            <a:avLst/>
          </a:prstGeom>
          <a:noFill/>
          <a:ln w="28575">
            <a:solidFill>
              <a:schemeClr val="accent2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20" name="AutoShape 22"/>
          <p:cNvCxnSpPr>
            <a:cxnSpLocks noChangeShapeType="1"/>
            <a:stCxn id="25605" idx="2"/>
            <a:endCxn id="25611" idx="0"/>
          </p:cNvCxnSpPr>
          <p:nvPr/>
        </p:nvCxnSpPr>
        <p:spPr bwMode="auto">
          <a:xfrm rot="5400000">
            <a:off x="3204369" y="5337969"/>
            <a:ext cx="838200" cy="373062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accent2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621" name="Rectangle 23"/>
          <p:cNvSpPr>
            <a:spLocks noChangeArrowheads="1"/>
          </p:cNvSpPr>
          <p:nvPr/>
        </p:nvSpPr>
        <p:spPr bwMode="auto">
          <a:xfrm>
            <a:off x="6781800" y="2286000"/>
            <a:ext cx="1066800" cy="609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16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Give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16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outputs</a:t>
            </a:r>
          </a:p>
        </p:txBody>
      </p:sp>
      <p:sp>
        <p:nvSpPr>
          <p:cNvPr id="25622" name="Rectangle 24"/>
          <p:cNvSpPr>
            <a:spLocks noChangeArrowheads="1"/>
          </p:cNvSpPr>
          <p:nvPr/>
        </p:nvSpPr>
        <p:spPr bwMode="auto">
          <a:xfrm>
            <a:off x="5562600" y="3505200"/>
            <a:ext cx="1066800" cy="609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16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Print error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16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message</a:t>
            </a:r>
          </a:p>
        </p:txBody>
      </p:sp>
      <p:sp>
        <p:nvSpPr>
          <p:cNvPr id="25623" name="AutoShape 25"/>
          <p:cNvSpPr>
            <a:spLocks noChangeArrowheads="1"/>
          </p:cNvSpPr>
          <p:nvPr/>
        </p:nvSpPr>
        <p:spPr bwMode="auto">
          <a:xfrm>
            <a:off x="7162800" y="3048000"/>
            <a:ext cx="228600" cy="228600"/>
          </a:xfrm>
          <a:prstGeom prst="flowChartConnector">
            <a:avLst/>
          </a:prstGeom>
          <a:solidFill>
            <a:srgbClr val="FFCC00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5624" name="Rectangle 26"/>
          <p:cNvSpPr>
            <a:spLocks noChangeArrowheads="1"/>
          </p:cNvSpPr>
          <p:nvPr/>
        </p:nvSpPr>
        <p:spPr bwMode="auto">
          <a:xfrm>
            <a:off x="6781800" y="3505200"/>
            <a:ext cx="1066800" cy="609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16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Print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16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balance</a:t>
            </a:r>
          </a:p>
        </p:txBody>
      </p:sp>
      <p:sp>
        <p:nvSpPr>
          <p:cNvPr id="25625" name="Rectangle 27"/>
          <p:cNvSpPr>
            <a:spLocks noChangeArrowheads="1"/>
          </p:cNvSpPr>
          <p:nvPr/>
        </p:nvSpPr>
        <p:spPr bwMode="auto">
          <a:xfrm>
            <a:off x="8001000" y="3505200"/>
            <a:ext cx="1066800" cy="609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16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Dispense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16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cash</a:t>
            </a:r>
          </a:p>
        </p:txBody>
      </p:sp>
      <p:cxnSp>
        <p:nvCxnSpPr>
          <p:cNvPr id="25626" name="AutoShape 28"/>
          <p:cNvCxnSpPr>
            <a:cxnSpLocks noChangeShapeType="1"/>
            <a:stCxn id="25623" idx="2"/>
            <a:endCxn id="25622" idx="0"/>
          </p:cNvCxnSpPr>
          <p:nvPr/>
        </p:nvCxnSpPr>
        <p:spPr bwMode="auto">
          <a:xfrm rot="10800000" flipV="1">
            <a:off x="6096000" y="3162300"/>
            <a:ext cx="1066800" cy="342900"/>
          </a:xfrm>
          <a:prstGeom prst="bentConnector2">
            <a:avLst/>
          </a:prstGeom>
          <a:noFill/>
          <a:ln w="28575">
            <a:solidFill>
              <a:schemeClr val="accent2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27" name="AutoShape 29"/>
          <p:cNvCxnSpPr>
            <a:cxnSpLocks noChangeShapeType="1"/>
            <a:stCxn id="25623" idx="4"/>
            <a:endCxn id="25624" idx="0"/>
          </p:cNvCxnSpPr>
          <p:nvPr/>
        </p:nvCxnSpPr>
        <p:spPr bwMode="auto">
          <a:xfrm rot="16200000" flipH="1">
            <a:off x="7181850" y="3371850"/>
            <a:ext cx="228600" cy="38100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accent2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28" name="AutoShape 30"/>
          <p:cNvCxnSpPr>
            <a:cxnSpLocks noChangeShapeType="1"/>
            <a:stCxn id="25623" idx="6"/>
            <a:endCxn id="25625" idx="0"/>
          </p:cNvCxnSpPr>
          <p:nvPr/>
        </p:nvCxnSpPr>
        <p:spPr bwMode="auto">
          <a:xfrm>
            <a:off x="7391400" y="3162300"/>
            <a:ext cx="1143000" cy="342900"/>
          </a:xfrm>
          <a:prstGeom prst="bentConnector2">
            <a:avLst/>
          </a:prstGeom>
          <a:noFill/>
          <a:ln w="28575">
            <a:solidFill>
              <a:schemeClr val="accent2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29" name="AutoShape 31"/>
          <p:cNvCxnSpPr>
            <a:cxnSpLocks noChangeShapeType="1"/>
            <a:stCxn id="25621" idx="2"/>
            <a:endCxn id="25623" idx="0"/>
          </p:cNvCxnSpPr>
          <p:nvPr/>
        </p:nvCxnSpPr>
        <p:spPr bwMode="auto">
          <a:xfrm flipH="1">
            <a:off x="7277100" y="2895600"/>
            <a:ext cx="38100" cy="152400"/>
          </a:xfrm>
          <a:prstGeom prst="straightConnector1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630" name="Rectangle 32"/>
          <p:cNvSpPr>
            <a:spLocks noChangeArrowheads="1"/>
          </p:cNvSpPr>
          <p:nvPr/>
        </p:nvSpPr>
        <p:spPr bwMode="auto">
          <a:xfrm>
            <a:off x="1524000" y="2209800"/>
            <a:ext cx="1066800" cy="609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16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Give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16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Inputs</a:t>
            </a:r>
          </a:p>
        </p:txBody>
      </p:sp>
      <p:sp>
        <p:nvSpPr>
          <p:cNvPr id="25631" name="Rectangle 33"/>
          <p:cNvSpPr>
            <a:spLocks noChangeArrowheads="1"/>
          </p:cNvSpPr>
          <p:nvPr/>
        </p:nvSpPr>
        <p:spPr bwMode="auto">
          <a:xfrm>
            <a:off x="152400" y="3505200"/>
            <a:ext cx="1066800" cy="609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16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Get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16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password</a:t>
            </a:r>
          </a:p>
        </p:txBody>
      </p:sp>
      <p:sp>
        <p:nvSpPr>
          <p:cNvPr id="25632" name="AutoShape 34"/>
          <p:cNvSpPr>
            <a:spLocks noChangeArrowheads="1"/>
          </p:cNvSpPr>
          <p:nvPr/>
        </p:nvSpPr>
        <p:spPr bwMode="auto">
          <a:xfrm>
            <a:off x="1905000" y="3048000"/>
            <a:ext cx="228600" cy="228600"/>
          </a:xfrm>
          <a:prstGeom prst="flowChartConnector">
            <a:avLst/>
          </a:prstGeom>
          <a:solidFill>
            <a:srgbClr val="FFCC00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5633" name="Rectangle 35"/>
          <p:cNvSpPr>
            <a:spLocks noChangeArrowheads="1"/>
          </p:cNvSpPr>
          <p:nvPr/>
        </p:nvSpPr>
        <p:spPr bwMode="auto">
          <a:xfrm>
            <a:off x="1371600" y="3505200"/>
            <a:ext cx="1219200" cy="609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16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Get </a:t>
            </a:r>
            <a:br>
              <a:rPr kumimoji="0" lang="en-CA" altLang="en-US" sz="16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r>
              <a:rPr kumimoji="0" lang="en-CA" altLang="en-US" sz="16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transaction</a:t>
            </a:r>
          </a:p>
        </p:txBody>
      </p:sp>
      <p:sp>
        <p:nvSpPr>
          <p:cNvPr id="25634" name="Rectangle 36"/>
          <p:cNvSpPr>
            <a:spLocks noChangeArrowheads="1"/>
          </p:cNvSpPr>
          <p:nvPr/>
        </p:nvSpPr>
        <p:spPr bwMode="auto">
          <a:xfrm>
            <a:off x="2743200" y="3505200"/>
            <a:ext cx="1066800" cy="609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16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Get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16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amount</a:t>
            </a:r>
          </a:p>
        </p:txBody>
      </p:sp>
      <p:cxnSp>
        <p:nvCxnSpPr>
          <p:cNvPr id="25635" name="AutoShape 37"/>
          <p:cNvCxnSpPr>
            <a:cxnSpLocks noChangeShapeType="1"/>
            <a:stCxn id="25632" idx="2"/>
            <a:endCxn id="25631" idx="0"/>
          </p:cNvCxnSpPr>
          <p:nvPr/>
        </p:nvCxnSpPr>
        <p:spPr bwMode="auto">
          <a:xfrm rot="10800000" flipV="1">
            <a:off x="685800" y="3162300"/>
            <a:ext cx="1219200" cy="342900"/>
          </a:xfrm>
          <a:prstGeom prst="bentConnector2">
            <a:avLst/>
          </a:prstGeom>
          <a:noFill/>
          <a:ln w="28575">
            <a:solidFill>
              <a:schemeClr val="accent2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36" name="AutoShape 38"/>
          <p:cNvCxnSpPr>
            <a:cxnSpLocks noChangeShapeType="1"/>
            <a:stCxn id="25632" idx="4"/>
            <a:endCxn id="25633" idx="0"/>
          </p:cNvCxnSpPr>
          <p:nvPr/>
        </p:nvCxnSpPr>
        <p:spPr bwMode="auto">
          <a:xfrm rot="5400000">
            <a:off x="1885950" y="3371850"/>
            <a:ext cx="228600" cy="38100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accent2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37" name="AutoShape 39"/>
          <p:cNvCxnSpPr>
            <a:cxnSpLocks noChangeShapeType="1"/>
            <a:stCxn id="25632" idx="6"/>
            <a:endCxn id="25634" idx="0"/>
          </p:cNvCxnSpPr>
          <p:nvPr/>
        </p:nvCxnSpPr>
        <p:spPr bwMode="auto">
          <a:xfrm>
            <a:off x="2133600" y="3162300"/>
            <a:ext cx="1143000" cy="342900"/>
          </a:xfrm>
          <a:prstGeom prst="bentConnector2">
            <a:avLst/>
          </a:prstGeom>
          <a:noFill/>
          <a:ln w="28575">
            <a:solidFill>
              <a:schemeClr val="accent2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38" name="AutoShape 40"/>
          <p:cNvCxnSpPr>
            <a:cxnSpLocks noChangeShapeType="1"/>
            <a:stCxn id="25630" idx="2"/>
            <a:endCxn id="25632" idx="0"/>
          </p:cNvCxnSpPr>
          <p:nvPr/>
        </p:nvCxnSpPr>
        <p:spPr bwMode="auto">
          <a:xfrm flipH="1">
            <a:off x="2019300" y="2819400"/>
            <a:ext cx="38100" cy="228600"/>
          </a:xfrm>
          <a:prstGeom prst="straightConnector1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639" name="AutoShape 41"/>
          <p:cNvSpPr>
            <a:spLocks noChangeArrowheads="1"/>
          </p:cNvSpPr>
          <p:nvPr/>
        </p:nvSpPr>
        <p:spPr bwMode="auto">
          <a:xfrm>
            <a:off x="4648200" y="1905000"/>
            <a:ext cx="228600" cy="228600"/>
          </a:xfrm>
          <a:prstGeom prst="flowChartConnector">
            <a:avLst/>
          </a:prstGeom>
          <a:solidFill>
            <a:srgbClr val="FFCC00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5640" name="Rectangle 42"/>
          <p:cNvSpPr>
            <a:spLocks noChangeArrowheads="1"/>
          </p:cNvSpPr>
          <p:nvPr/>
        </p:nvSpPr>
        <p:spPr bwMode="auto">
          <a:xfrm>
            <a:off x="4267200" y="990600"/>
            <a:ext cx="1066800" cy="609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16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ATM</a:t>
            </a:r>
          </a:p>
        </p:txBody>
      </p:sp>
      <p:cxnSp>
        <p:nvCxnSpPr>
          <p:cNvPr id="25641" name="AutoShape 43"/>
          <p:cNvCxnSpPr>
            <a:cxnSpLocks noChangeShapeType="1"/>
            <a:stCxn id="25639" idx="4"/>
            <a:endCxn id="25604" idx="0"/>
          </p:cNvCxnSpPr>
          <p:nvPr/>
        </p:nvCxnSpPr>
        <p:spPr bwMode="auto">
          <a:xfrm rot="5400000">
            <a:off x="4572000" y="2324100"/>
            <a:ext cx="381000" cy="0"/>
          </a:xfrm>
          <a:prstGeom prst="straightConnector1">
            <a:avLst/>
          </a:prstGeom>
          <a:noFill/>
          <a:ln w="28575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42" name="AutoShape 45"/>
          <p:cNvCxnSpPr>
            <a:cxnSpLocks noChangeShapeType="1"/>
            <a:stCxn id="25640" idx="2"/>
            <a:endCxn id="25639" idx="0"/>
          </p:cNvCxnSpPr>
          <p:nvPr/>
        </p:nvCxnSpPr>
        <p:spPr bwMode="auto">
          <a:xfrm flipH="1">
            <a:off x="4762500" y="1600200"/>
            <a:ext cx="38100" cy="304800"/>
          </a:xfrm>
          <a:prstGeom prst="straightConnector1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43" name="AutoShape 46"/>
          <p:cNvCxnSpPr>
            <a:cxnSpLocks noChangeShapeType="1"/>
            <a:stCxn id="25630" idx="0"/>
            <a:endCxn id="25639" idx="2"/>
          </p:cNvCxnSpPr>
          <p:nvPr/>
        </p:nvCxnSpPr>
        <p:spPr bwMode="auto">
          <a:xfrm rot="-5400000">
            <a:off x="3257550" y="819150"/>
            <a:ext cx="190500" cy="2590800"/>
          </a:xfrm>
          <a:prstGeom prst="bentConnector2">
            <a:avLst/>
          </a:prstGeom>
          <a:noFill/>
          <a:ln w="28575">
            <a:solidFill>
              <a:schemeClr val="accent2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44" name="AutoShape 47"/>
          <p:cNvCxnSpPr>
            <a:cxnSpLocks noChangeShapeType="1"/>
            <a:stCxn id="25639" idx="6"/>
            <a:endCxn id="25621" idx="0"/>
          </p:cNvCxnSpPr>
          <p:nvPr/>
        </p:nvCxnSpPr>
        <p:spPr bwMode="auto">
          <a:xfrm>
            <a:off x="4876800" y="2019300"/>
            <a:ext cx="2438400" cy="266700"/>
          </a:xfrm>
          <a:prstGeom prst="bentConnector2">
            <a:avLst/>
          </a:prstGeom>
          <a:noFill/>
          <a:ln w="28575">
            <a:solidFill>
              <a:schemeClr val="accent2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6372865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47725"/>
          </a:xfrm>
          <a:gradFill rotWithShape="1">
            <a:gsLst>
              <a:gs pos="0">
                <a:srgbClr val="000000"/>
              </a:gs>
              <a:gs pos="100000">
                <a:srgbClr val="0000FF"/>
              </a:gs>
            </a:gsLst>
            <a:lin ang="0" scaled="1"/>
          </a:gradFill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lIns="378000" tIns="118800" rIns="126000" bIns="118800"/>
          <a:lstStyle/>
          <a:p>
            <a:pPr algn="l"/>
            <a:r>
              <a:rPr lang="en-CA" altLang="en-US" sz="4000" i="1" smtClean="0">
                <a:solidFill>
                  <a:srgbClr val="FFFF00"/>
                </a:solidFill>
              </a:rPr>
              <a:t>Top Down Design (cont’d)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839200" cy="5105400"/>
          </a:xfrm>
        </p:spPr>
        <p:txBody>
          <a:bodyPr/>
          <a:lstStyle/>
          <a:p>
            <a:pPr marL="685800" indent="-685800">
              <a:lnSpc>
                <a:spcPct val="100000"/>
              </a:lnSpc>
            </a:pPr>
            <a:r>
              <a:rPr lang="en-CA" altLang="en-US" sz="5400" smtClean="0">
                <a:latin typeface="Verdana" panose="020B0604030504040204" pitchFamily="34" charset="0"/>
              </a:rPr>
              <a:t>The use of top down design, or hierarchy charts is truly a </a:t>
            </a:r>
            <a:r>
              <a:rPr lang="en-CA" altLang="en-US" sz="5400" smtClean="0">
                <a:solidFill>
                  <a:srgbClr val="FFFF00"/>
                </a:solidFill>
                <a:latin typeface="Verdana" panose="020B0604030504040204" pitchFamily="34" charset="0"/>
              </a:rPr>
              <a:t>divide and conquer</a:t>
            </a:r>
            <a:r>
              <a:rPr lang="en-CA" altLang="en-US" sz="5400" smtClean="0">
                <a:latin typeface="Verdana" panose="020B0604030504040204" pitchFamily="34" charset="0"/>
              </a:rPr>
              <a:t> method of problem solving</a:t>
            </a:r>
            <a:endParaRPr lang="en-CA" altLang="en-US" sz="6600" b="1" smtClean="0">
              <a:solidFill>
                <a:srgbClr val="FFFF00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867123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057400"/>
            <a:ext cx="9144000" cy="2057400"/>
          </a:xfrm>
        </p:spPr>
        <p:txBody>
          <a:bodyPr/>
          <a:lstStyle/>
          <a:p>
            <a:r>
              <a:rPr lang="en-US" altLang="en-US" sz="12900">
                <a:effectLst>
                  <a:outerShdw blurRad="38100" dist="38100" dir="2700000" algn="tl">
                    <a:srgbClr val="000000"/>
                  </a:outerShdw>
                </a:effectLst>
              </a:rPr>
              <a:t>Algorithm</a:t>
            </a:r>
          </a:p>
        </p:txBody>
      </p:sp>
    </p:spTree>
    <p:extLst>
      <p:ext uri="{BB962C8B-B14F-4D97-AF65-F5344CB8AC3E}">
        <p14:creationId xmlns:p14="http://schemas.microsoft.com/office/powerpoint/2010/main" val="1245088655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0450"/>
          </a:xfrm>
          <a:gradFill rotWithShape="1">
            <a:gsLst>
              <a:gs pos="0">
                <a:srgbClr val="000000"/>
              </a:gs>
              <a:gs pos="100000">
                <a:srgbClr val="0000FF"/>
              </a:gs>
            </a:gsLst>
            <a:lin ang="0" scaled="1"/>
          </a:gradFill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lIns="378000" tIns="118800" rIns="126000" bIns="118800"/>
          <a:lstStyle/>
          <a:p>
            <a:pPr algn="l"/>
            <a:r>
              <a:rPr lang="en-CA" altLang="en-US" sz="5400"/>
              <a:t>Logical Representations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839200" cy="5562600"/>
          </a:xfrm>
        </p:spPr>
        <p:txBody>
          <a:bodyPr/>
          <a:lstStyle/>
          <a:p>
            <a:pPr marL="685800" indent="-685800">
              <a:lnSpc>
                <a:spcPct val="100000"/>
              </a:lnSpc>
            </a:pPr>
            <a:r>
              <a:rPr lang="en-CA" altLang="en-US" sz="3000">
                <a:latin typeface="Verdana" panose="020B0604030504040204" pitchFamily="34" charset="0"/>
              </a:rPr>
              <a:t>A </a:t>
            </a:r>
            <a:r>
              <a:rPr lang="en-CA" altLang="en-US" sz="3000" b="1">
                <a:solidFill>
                  <a:srgbClr val="FFFF00"/>
                </a:solidFill>
                <a:latin typeface="Verdana" panose="020B0604030504040204" pitchFamily="34" charset="0"/>
              </a:rPr>
              <a:t>logical representation</a:t>
            </a:r>
            <a:r>
              <a:rPr lang="en-CA" altLang="en-US" sz="3000">
                <a:latin typeface="Verdana" panose="020B0604030504040204" pitchFamily="34" charset="0"/>
              </a:rPr>
              <a:t> is some sort of model that represents processes in the real world</a:t>
            </a:r>
          </a:p>
          <a:p>
            <a:pPr marL="685800" indent="-685800">
              <a:lnSpc>
                <a:spcPct val="100000"/>
              </a:lnSpc>
            </a:pPr>
            <a:r>
              <a:rPr lang="en-CA" altLang="en-US" sz="3000">
                <a:latin typeface="Verdana" panose="020B0604030504040204" pitchFamily="34" charset="0"/>
              </a:rPr>
              <a:t>In some sense, mathematics is a model that represents the logic of natural systems</a:t>
            </a:r>
          </a:p>
          <a:p>
            <a:pPr marL="685800" indent="-685800">
              <a:lnSpc>
                <a:spcPct val="100000"/>
              </a:lnSpc>
            </a:pPr>
            <a:r>
              <a:rPr lang="en-CA" altLang="en-US" sz="3000">
                <a:latin typeface="Verdana" panose="020B0604030504040204" pitchFamily="34" charset="0"/>
              </a:rPr>
              <a:t>We have already used top down design diagrams and other logic representations</a:t>
            </a:r>
          </a:p>
          <a:p>
            <a:pPr marL="685800" indent="-685800">
              <a:lnSpc>
                <a:spcPct val="100000"/>
              </a:lnSpc>
            </a:pPr>
            <a:r>
              <a:rPr lang="en-CA" altLang="en-US" sz="3000">
                <a:latin typeface="Verdana" panose="020B0604030504040204" pitchFamily="34" charset="0"/>
              </a:rPr>
              <a:t>Now we’ll examine another method commonly used in computer problem solving, </a:t>
            </a:r>
            <a:r>
              <a:rPr lang="en-CA" altLang="en-US" sz="3000" b="1">
                <a:solidFill>
                  <a:srgbClr val="FFFF00"/>
                </a:solidFill>
                <a:latin typeface="Verdana" panose="020B0604030504040204" pitchFamily="34" charset="0"/>
              </a:rPr>
              <a:t>flowcharts</a:t>
            </a:r>
          </a:p>
        </p:txBody>
      </p:sp>
    </p:spTree>
    <p:extLst>
      <p:ext uri="{BB962C8B-B14F-4D97-AF65-F5344CB8AC3E}">
        <p14:creationId xmlns:p14="http://schemas.microsoft.com/office/powerpoint/2010/main" val="3164300711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295400"/>
            <a:ext cx="9144000" cy="4022725"/>
          </a:xfrm>
        </p:spPr>
        <p:txBody>
          <a:bodyPr/>
          <a:lstStyle/>
          <a:p>
            <a:r>
              <a:rPr lang="en-US" altLang="en-US" sz="12900">
                <a:effectLst>
                  <a:outerShdw blurRad="38100" dist="38100" dir="2700000" algn="tl">
                    <a:srgbClr val="000000"/>
                  </a:outerShdw>
                </a:effectLst>
              </a:rPr>
              <a:t>Flowchart Symbols</a:t>
            </a:r>
          </a:p>
        </p:txBody>
      </p:sp>
    </p:spTree>
    <p:extLst>
      <p:ext uri="{BB962C8B-B14F-4D97-AF65-F5344CB8AC3E}">
        <p14:creationId xmlns:p14="http://schemas.microsoft.com/office/powerpoint/2010/main" val="2964461685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44600"/>
          </a:xfrm>
          <a:gradFill rotWithShape="1">
            <a:gsLst>
              <a:gs pos="0">
                <a:srgbClr val="000000"/>
              </a:gs>
              <a:gs pos="100000">
                <a:srgbClr val="0000FF"/>
              </a:gs>
            </a:gsLst>
            <a:lin ang="0" scaled="1"/>
          </a:gradFill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lIns="378000" tIns="118800" rIns="126000" bIns="118800"/>
          <a:lstStyle/>
          <a:p>
            <a:pPr algn="l"/>
            <a:r>
              <a:rPr lang="en-CA" altLang="en-US" sz="6600"/>
              <a:t>Flowchart Symbols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839200" cy="685800"/>
          </a:xfrm>
        </p:spPr>
        <p:txBody>
          <a:bodyPr/>
          <a:lstStyle/>
          <a:p>
            <a:r>
              <a:rPr lang="en-CA" altLang="en-US">
                <a:latin typeface="Verdana" panose="020B0604030504040204" pitchFamily="34" charset="0"/>
              </a:rPr>
              <a:t> The common flowchart symbols</a:t>
            </a:r>
            <a:endParaRPr lang="en-CA" altLang="en-US">
              <a:solidFill>
                <a:srgbClr val="FFFF00"/>
              </a:solidFill>
              <a:latin typeface="Verdana" panose="020B0604030504040204" pitchFamily="34" charset="0"/>
            </a:endParaRPr>
          </a:p>
        </p:txBody>
      </p:sp>
      <p:grpSp>
        <p:nvGrpSpPr>
          <p:cNvPr id="60427" name="Group 11"/>
          <p:cNvGrpSpPr>
            <a:grpSpLocks/>
          </p:cNvGrpSpPr>
          <p:nvPr/>
        </p:nvGrpSpPr>
        <p:grpSpPr bwMode="auto">
          <a:xfrm>
            <a:off x="609600" y="2286000"/>
            <a:ext cx="8382000" cy="1143000"/>
            <a:chOff x="384" y="1440"/>
            <a:chExt cx="5280" cy="720"/>
          </a:xfrm>
        </p:grpSpPr>
        <p:sp>
          <p:nvSpPr>
            <p:cNvPr id="60420" name="Rectangle 4"/>
            <p:cNvSpPr>
              <a:spLocks noChangeArrowheads="1"/>
            </p:cNvSpPr>
            <p:nvPr/>
          </p:nvSpPr>
          <p:spPr bwMode="auto">
            <a:xfrm>
              <a:off x="1728" y="1440"/>
              <a:ext cx="3936" cy="7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marL="4572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457200" marR="0" lvl="0" indent="-4572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2B2B2"/>
                </a:buClr>
                <a:buSzTx/>
                <a:buFont typeface="Monotype Sorts" pitchFamily="2" charset="2"/>
                <a:buBlip>
                  <a:blip r:embed="rId2"/>
                </a:buBlip>
                <a:tabLst/>
                <a:defRPr/>
              </a:pPr>
              <a:r>
                <a:rPr kumimoji="1" lang="en-CA" altLang="en-US" sz="3000" b="1" i="0" u="none" strike="noStrike" kern="1200" cap="none" spc="0" normalizeH="0" baseline="0" noProof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+mn-cs"/>
                </a:rPr>
                <a:t>Start/Stop</a:t>
              </a:r>
              <a:r>
                <a:rPr kumimoji="1" lang="en-CA" altLang="en-US" sz="30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+mn-cs"/>
                </a:rPr>
                <a:t> – necessary for every flowchart</a:t>
              </a:r>
              <a:endParaRPr kumimoji="1" lang="en-CA" altLang="en-US" sz="3000" b="0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60421" name="AutoShape 5"/>
            <p:cNvSpPr>
              <a:spLocks noChangeArrowheads="1"/>
            </p:cNvSpPr>
            <p:nvPr/>
          </p:nvSpPr>
          <p:spPr bwMode="auto">
            <a:xfrm>
              <a:off x="384" y="1536"/>
              <a:ext cx="1248" cy="432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60428" name="Group 12"/>
          <p:cNvGrpSpPr>
            <a:grpSpLocks/>
          </p:cNvGrpSpPr>
          <p:nvPr/>
        </p:nvGrpSpPr>
        <p:grpSpPr bwMode="auto">
          <a:xfrm>
            <a:off x="762000" y="3733800"/>
            <a:ext cx="8229600" cy="1219200"/>
            <a:chOff x="480" y="2352"/>
            <a:chExt cx="5184" cy="768"/>
          </a:xfrm>
        </p:grpSpPr>
        <p:sp>
          <p:nvSpPr>
            <p:cNvPr id="60423" name="Rectangle 7"/>
            <p:cNvSpPr>
              <a:spLocks noChangeArrowheads="1"/>
            </p:cNvSpPr>
            <p:nvPr/>
          </p:nvSpPr>
          <p:spPr bwMode="auto">
            <a:xfrm>
              <a:off x="1728" y="2400"/>
              <a:ext cx="3936" cy="7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marL="4572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457200" marR="0" lvl="0" indent="-4572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2B2B2"/>
                </a:buClr>
                <a:buSzTx/>
                <a:buFont typeface="Monotype Sorts" pitchFamily="2" charset="2"/>
                <a:buBlip>
                  <a:blip r:embed="rId2"/>
                </a:buBlip>
                <a:tabLst/>
                <a:defRPr/>
              </a:pPr>
              <a:r>
                <a:rPr kumimoji="1" lang="en-CA" altLang="en-US" sz="3000" b="1" i="0" u="none" strike="noStrike" kern="1200" cap="none" spc="0" normalizeH="0" baseline="0" noProof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+mn-cs"/>
                </a:rPr>
                <a:t>Operation</a:t>
              </a:r>
              <a:r>
                <a:rPr kumimoji="1" lang="en-CA" altLang="en-US" sz="30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+mn-cs"/>
                </a:rPr>
                <a:t> – do something</a:t>
              </a:r>
              <a:endParaRPr kumimoji="1" lang="en-CA" altLang="en-US" sz="3000" b="0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60424" name="AutoShape 8"/>
            <p:cNvSpPr>
              <a:spLocks noChangeArrowheads="1"/>
            </p:cNvSpPr>
            <p:nvPr/>
          </p:nvSpPr>
          <p:spPr bwMode="auto">
            <a:xfrm>
              <a:off x="480" y="2352"/>
              <a:ext cx="1008" cy="720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60429" name="Group 13"/>
          <p:cNvGrpSpPr>
            <a:grpSpLocks/>
          </p:cNvGrpSpPr>
          <p:nvPr/>
        </p:nvGrpSpPr>
        <p:grpSpPr bwMode="auto">
          <a:xfrm>
            <a:off x="609600" y="5334000"/>
            <a:ext cx="8382000" cy="1143000"/>
            <a:chOff x="384" y="3360"/>
            <a:chExt cx="5280" cy="720"/>
          </a:xfrm>
        </p:grpSpPr>
        <p:sp>
          <p:nvSpPr>
            <p:cNvPr id="60425" name="Rectangle 9"/>
            <p:cNvSpPr>
              <a:spLocks noChangeArrowheads="1"/>
            </p:cNvSpPr>
            <p:nvPr/>
          </p:nvSpPr>
          <p:spPr bwMode="auto">
            <a:xfrm>
              <a:off x="1728" y="3360"/>
              <a:ext cx="3936" cy="7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2B2B2"/>
                </a:buClr>
                <a:buSzTx/>
                <a:buFont typeface="Monotype Sorts" pitchFamily="2" charset="2"/>
                <a:buBlip>
                  <a:blip r:embed="rId2"/>
                </a:buBlip>
                <a:tabLst/>
                <a:defRPr/>
              </a:pPr>
              <a:r>
                <a:rPr kumimoji="1" lang="en-CA" altLang="en-US" sz="3000" b="1" i="0" u="none" strike="noStrike" kern="1200" cap="none" spc="0" normalizeH="0" baseline="0" noProof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+mn-cs"/>
                </a:rPr>
                <a:t>Arrow</a:t>
              </a:r>
              <a:r>
                <a:rPr kumimoji="1" lang="en-CA" altLang="en-US" sz="30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+mn-cs"/>
                </a:rPr>
                <a:t> – shows direction of flow</a:t>
              </a:r>
              <a:endParaRPr kumimoji="1" lang="en-CA" altLang="en-US" sz="3000" b="0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60426" name="Line 10"/>
            <p:cNvSpPr>
              <a:spLocks noChangeShapeType="1"/>
            </p:cNvSpPr>
            <p:nvPr/>
          </p:nvSpPr>
          <p:spPr bwMode="auto">
            <a:xfrm>
              <a:off x="384" y="3600"/>
              <a:ext cx="1200" cy="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70850676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0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0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0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0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69963"/>
          </a:xfrm>
          <a:gradFill rotWithShape="1">
            <a:gsLst>
              <a:gs pos="0">
                <a:srgbClr val="000000"/>
              </a:gs>
              <a:gs pos="100000">
                <a:srgbClr val="0000FF"/>
              </a:gs>
            </a:gsLst>
            <a:lin ang="0" scaled="1"/>
          </a:gradFill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lIns="378000" tIns="118800" rIns="126000" bIns="118800"/>
          <a:lstStyle/>
          <a:p>
            <a:pPr algn="l"/>
            <a:r>
              <a:rPr lang="en-CA" altLang="en-US" sz="4800" i="1"/>
              <a:t>Flowchart Symbols (cont’d)</a:t>
            </a:r>
          </a:p>
        </p:txBody>
      </p:sp>
      <p:grpSp>
        <p:nvGrpSpPr>
          <p:cNvPr id="61457" name="Group 17"/>
          <p:cNvGrpSpPr>
            <a:grpSpLocks/>
          </p:cNvGrpSpPr>
          <p:nvPr/>
        </p:nvGrpSpPr>
        <p:grpSpPr bwMode="auto">
          <a:xfrm>
            <a:off x="609600" y="1219200"/>
            <a:ext cx="8382000" cy="1371600"/>
            <a:chOff x="384" y="768"/>
            <a:chExt cx="5280" cy="864"/>
          </a:xfrm>
        </p:grpSpPr>
        <p:sp>
          <p:nvSpPr>
            <p:cNvPr id="61445" name="Rectangle 5"/>
            <p:cNvSpPr>
              <a:spLocks noChangeArrowheads="1"/>
            </p:cNvSpPr>
            <p:nvPr/>
          </p:nvSpPr>
          <p:spPr bwMode="auto">
            <a:xfrm>
              <a:off x="1728" y="864"/>
              <a:ext cx="3936" cy="7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marL="4572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457200" marR="0" lvl="0" indent="-4572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2B2B2"/>
                </a:buClr>
                <a:buSzTx/>
                <a:buFont typeface="Monotype Sorts" pitchFamily="2" charset="2"/>
                <a:buBlip>
                  <a:blip r:embed="rId2"/>
                </a:buBlip>
                <a:tabLst/>
                <a:defRPr/>
              </a:pPr>
              <a:r>
                <a:rPr kumimoji="1" lang="en-CA" altLang="en-US" sz="3600" b="1" i="0" u="none" strike="noStrike" kern="1200" cap="none" spc="0" normalizeH="0" baseline="0" noProof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+mn-cs"/>
                </a:rPr>
                <a:t>Decision</a:t>
              </a:r>
              <a:r>
                <a:rPr kumimoji="1" lang="en-CA" altLang="en-US" sz="36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+mn-cs"/>
                </a:rPr>
                <a:t> – answer </a:t>
              </a:r>
              <a:r>
                <a:rPr kumimoji="1" lang="en-CA" altLang="en-US" sz="3600" b="1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+mn-cs"/>
                </a:rPr>
                <a:t>yes</a:t>
              </a:r>
              <a:r>
                <a:rPr kumimoji="1" lang="en-CA" altLang="en-US" sz="36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+mn-cs"/>
                </a:rPr>
                <a:t> or </a:t>
              </a:r>
              <a:r>
                <a:rPr kumimoji="1" lang="en-CA" altLang="en-US" sz="3600" b="1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+mn-cs"/>
                </a:rPr>
                <a:t>no</a:t>
              </a:r>
              <a:endParaRPr kumimoji="1" lang="en-CA" altLang="en-US" sz="36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61454" name="AutoShape 14"/>
            <p:cNvSpPr>
              <a:spLocks noChangeArrowheads="1"/>
            </p:cNvSpPr>
            <p:nvPr/>
          </p:nvSpPr>
          <p:spPr bwMode="auto">
            <a:xfrm>
              <a:off x="384" y="768"/>
              <a:ext cx="1008" cy="864"/>
            </a:xfrm>
            <a:prstGeom prst="flowChartDecision">
              <a:avLst/>
            </a:prstGeom>
            <a:solidFill>
              <a:schemeClr val="accent1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61458" name="Group 18"/>
          <p:cNvGrpSpPr>
            <a:grpSpLocks/>
          </p:cNvGrpSpPr>
          <p:nvPr/>
        </p:nvGrpSpPr>
        <p:grpSpPr bwMode="auto">
          <a:xfrm>
            <a:off x="381000" y="2743200"/>
            <a:ext cx="8610600" cy="2514600"/>
            <a:chOff x="240" y="1728"/>
            <a:chExt cx="5424" cy="1584"/>
          </a:xfrm>
        </p:grpSpPr>
        <p:sp>
          <p:nvSpPr>
            <p:cNvPr id="61448" name="Rectangle 8"/>
            <p:cNvSpPr>
              <a:spLocks noChangeArrowheads="1"/>
            </p:cNvSpPr>
            <p:nvPr/>
          </p:nvSpPr>
          <p:spPr bwMode="auto">
            <a:xfrm>
              <a:off x="1728" y="1728"/>
              <a:ext cx="3936" cy="15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marL="4572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457200" marR="0" lvl="0" indent="-4572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2B2B2"/>
                </a:buClr>
                <a:buSzTx/>
                <a:buFont typeface="Monotype Sorts" pitchFamily="2" charset="2"/>
                <a:buBlip>
                  <a:blip r:embed="rId2"/>
                </a:buBlip>
                <a:tabLst/>
                <a:defRPr/>
              </a:pPr>
              <a:r>
                <a:rPr kumimoji="1" lang="en-CA" altLang="en-US" sz="3600" b="1" i="0" u="none" strike="noStrike" kern="1200" cap="none" spc="0" normalizeH="0" baseline="0" noProof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+mn-cs"/>
                </a:rPr>
                <a:t>Information in</a:t>
              </a:r>
              <a:r>
                <a:rPr kumimoji="1" lang="en-CA" altLang="en-US" sz="36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+mn-cs"/>
                </a:rPr>
                <a:t> – “read in”</a:t>
              </a:r>
            </a:p>
            <a:p>
              <a:pPr marL="457200" marR="0" lvl="0" indent="-4572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2B2B2"/>
                </a:buClr>
                <a:buSzTx/>
                <a:buFont typeface="Monotype Sorts" pitchFamily="2" charset="2"/>
                <a:buBlip>
                  <a:blip r:embed="rId2"/>
                </a:buBlip>
                <a:tabLst/>
                <a:defRPr/>
              </a:pPr>
              <a:r>
                <a:rPr kumimoji="1" lang="en-CA" altLang="en-US" sz="3600" b="1" i="0" u="none" strike="noStrike" kern="1200" cap="none" spc="0" normalizeH="0" baseline="0" noProof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+mn-cs"/>
                </a:rPr>
                <a:t>Information out</a:t>
              </a:r>
              <a:r>
                <a:rPr kumimoji="1" lang="en-CA" altLang="en-US" sz="36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+mn-cs"/>
                </a:rPr>
                <a:t> – “output box”</a:t>
              </a:r>
              <a:endParaRPr kumimoji="1" lang="en-CA" altLang="en-US" sz="3600" b="0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61455" name="AutoShape 15"/>
            <p:cNvSpPr>
              <a:spLocks noChangeArrowheads="1"/>
            </p:cNvSpPr>
            <p:nvPr/>
          </p:nvSpPr>
          <p:spPr bwMode="auto">
            <a:xfrm>
              <a:off x="240" y="1968"/>
              <a:ext cx="1296" cy="912"/>
            </a:xfrm>
            <a:prstGeom prst="flowChartInputOutput">
              <a:avLst/>
            </a:prstGeom>
            <a:solidFill>
              <a:schemeClr val="accent1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61459" name="Group 19"/>
          <p:cNvGrpSpPr>
            <a:grpSpLocks/>
          </p:cNvGrpSpPr>
          <p:nvPr/>
        </p:nvGrpSpPr>
        <p:grpSpPr bwMode="auto">
          <a:xfrm>
            <a:off x="990600" y="5334000"/>
            <a:ext cx="8001000" cy="1143000"/>
            <a:chOff x="624" y="3360"/>
            <a:chExt cx="5040" cy="720"/>
          </a:xfrm>
        </p:grpSpPr>
        <p:sp>
          <p:nvSpPr>
            <p:cNvPr id="61451" name="Rectangle 11"/>
            <p:cNvSpPr>
              <a:spLocks noChangeArrowheads="1"/>
            </p:cNvSpPr>
            <p:nvPr/>
          </p:nvSpPr>
          <p:spPr bwMode="auto">
            <a:xfrm>
              <a:off x="1728" y="3360"/>
              <a:ext cx="3936" cy="7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marL="4572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457200" marR="0" lvl="0" indent="-4572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B2B2B2"/>
                </a:buClr>
                <a:buSzTx/>
                <a:buFont typeface="Monotype Sorts" pitchFamily="2" charset="2"/>
                <a:buBlip>
                  <a:blip r:embed="rId2"/>
                </a:buBlip>
                <a:tabLst/>
                <a:defRPr/>
              </a:pPr>
              <a:r>
                <a:rPr kumimoji="1" lang="en-CA" altLang="en-US" sz="3600" b="1" i="0" u="none" strike="noStrike" kern="1200" cap="none" spc="0" normalizeH="0" baseline="0" noProof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+mn-cs"/>
                </a:rPr>
                <a:t>Connector</a:t>
              </a:r>
              <a:r>
                <a:rPr kumimoji="1" lang="en-CA" altLang="en-US" sz="36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+mn-cs"/>
                </a:rPr>
                <a:t> – used for larger flowcharts</a:t>
              </a:r>
              <a:endParaRPr kumimoji="1" lang="en-CA" altLang="en-US" sz="3600" b="0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61456" name="AutoShape 16"/>
            <p:cNvSpPr>
              <a:spLocks noChangeArrowheads="1"/>
            </p:cNvSpPr>
            <p:nvPr/>
          </p:nvSpPr>
          <p:spPr bwMode="auto">
            <a:xfrm>
              <a:off x="624" y="3504"/>
              <a:ext cx="336" cy="336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72814764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76200"/>
            <a:ext cx="9144000" cy="1152525"/>
          </a:xfrm>
          <a:gradFill rotWithShape="1">
            <a:gsLst>
              <a:gs pos="0">
                <a:srgbClr val="000000"/>
              </a:gs>
              <a:gs pos="100000">
                <a:srgbClr val="0000FF"/>
              </a:gs>
            </a:gsLst>
            <a:lin ang="0" scaled="1"/>
          </a:gradFill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lIns="378000" tIns="118800" rIns="126000" bIns="118800"/>
          <a:lstStyle/>
          <a:p>
            <a:pPr algn="l"/>
            <a:r>
              <a:rPr lang="en-CA" altLang="en-US" sz="6000"/>
              <a:t>Let’s Try it…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4800600" cy="762000"/>
          </a:xfrm>
          <a:solidFill>
            <a:schemeClr val="bg1"/>
          </a:solidFill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CA" altLang="en-US" sz="4000" b="1">
                <a:solidFill>
                  <a:srgbClr val="000000"/>
                </a:solidFill>
              </a:rPr>
              <a:t>(1.)  The problem: </a:t>
            </a:r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304800" y="2438400"/>
            <a:ext cx="88392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Tx/>
              <a:buFont typeface="Monotype Sorts" pitchFamily="2" charset="2"/>
              <a:buBlip>
                <a:blip r:embed="rId2"/>
              </a:buBlip>
              <a:tabLst/>
              <a:defRPr/>
            </a:pPr>
            <a:r>
              <a:rPr kumimoji="1" lang="en-CA" altLang="en-US" sz="6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How do you</a:t>
            </a:r>
            <a:br>
              <a:rPr kumimoji="1" lang="en-CA" altLang="en-US" sz="6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</a:br>
            <a:r>
              <a:rPr kumimoji="1" lang="en-CA" altLang="en-US" sz="6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enter a </a:t>
            </a:r>
            <a:br>
              <a:rPr kumimoji="1" lang="en-CA" altLang="en-US" sz="6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</a:br>
            <a:r>
              <a:rPr kumimoji="1" lang="en-CA" altLang="en-US" sz="6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locked </a:t>
            </a:r>
            <a:br>
              <a:rPr kumimoji="1" lang="en-CA" altLang="en-US" sz="6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</a:br>
            <a:r>
              <a:rPr kumimoji="1" lang="en-CA" altLang="en-US" sz="6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room?</a:t>
            </a:r>
            <a:endParaRPr kumimoji="1" lang="en-CA" altLang="en-US" sz="54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pic>
        <p:nvPicPr>
          <p:cNvPr id="62470" name="Picture 6" descr="bs00687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2362200"/>
            <a:ext cx="38481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9120824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2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2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2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animBg="1" autoUpdateAnimBg="0"/>
      <p:bldP spid="62468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0450"/>
          </a:xfrm>
          <a:gradFill rotWithShape="1">
            <a:gsLst>
              <a:gs pos="0">
                <a:srgbClr val="000000"/>
              </a:gs>
              <a:gs pos="100000">
                <a:srgbClr val="0000FF"/>
              </a:gs>
            </a:gsLst>
            <a:lin ang="0" scaled="1"/>
          </a:gradFill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lIns="378000" tIns="118800" rIns="126000" bIns="118800"/>
          <a:lstStyle/>
          <a:p>
            <a:pPr algn="l"/>
            <a:r>
              <a:rPr lang="en-CA" altLang="en-US" sz="5400"/>
              <a:t>Solution…</a:t>
            </a:r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839200" cy="2438400"/>
          </a:xfrm>
        </p:spPr>
        <p:txBody>
          <a:bodyPr/>
          <a:lstStyle/>
          <a:p>
            <a:pPr marL="533400" indent="-533400">
              <a:lnSpc>
                <a:spcPct val="100000"/>
              </a:lnSpc>
            </a:pPr>
            <a:r>
              <a:rPr lang="en-US" altLang="en-US" sz="3000" b="1">
                <a:solidFill>
                  <a:srgbClr val="FFFF00"/>
                </a:solidFill>
                <a:latin typeface="Verdana" panose="020B0604030504040204" pitchFamily="34" charset="0"/>
              </a:rPr>
              <a:t>First</a:t>
            </a:r>
            <a:r>
              <a:rPr lang="en-US" altLang="en-US" sz="3000">
                <a:latin typeface="Verdana" panose="020B0604030504040204" pitchFamily="34" charset="0"/>
              </a:rPr>
              <a:t>, list all necessary steps (</a:t>
            </a:r>
            <a:r>
              <a:rPr lang="en-US" altLang="en-US" sz="3000" i="1">
                <a:latin typeface="Verdana" panose="020B0604030504040204" pitchFamily="34" charset="0"/>
              </a:rPr>
              <a:t>algorithm</a:t>
            </a:r>
            <a:r>
              <a:rPr lang="en-US" altLang="en-US" sz="3000">
                <a:latin typeface="Verdana" panose="020B0604030504040204" pitchFamily="34" charset="0"/>
              </a:rPr>
              <a:t>)</a:t>
            </a:r>
          </a:p>
          <a:p>
            <a:pPr marL="533400" indent="-533400">
              <a:lnSpc>
                <a:spcPct val="100000"/>
              </a:lnSpc>
            </a:pPr>
            <a:r>
              <a:rPr lang="en-US" altLang="en-US" sz="3000" b="1">
                <a:solidFill>
                  <a:srgbClr val="FFFF00"/>
                </a:solidFill>
                <a:latin typeface="Verdana" panose="020B0604030504040204" pitchFamily="34" charset="0"/>
              </a:rPr>
              <a:t>Do</a:t>
            </a:r>
            <a:r>
              <a:rPr lang="en-US" altLang="en-US" sz="3000">
                <a:solidFill>
                  <a:srgbClr val="FFFF00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3000" b="1">
                <a:solidFill>
                  <a:srgbClr val="FFFF00"/>
                </a:solidFill>
                <a:latin typeface="Verdana" panose="020B0604030504040204" pitchFamily="34" charset="0"/>
              </a:rPr>
              <a:t>not</a:t>
            </a:r>
            <a:r>
              <a:rPr lang="en-US" altLang="en-US" sz="3000">
                <a:latin typeface="Verdana" panose="020B0604030504040204" pitchFamily="34" charset="0"/>
              </a:rPr>
              <a:t> take anything for granted</a:t>
            </a:r>
          </a:p>
          <a:p>
            <a:pPr marL="533400" indent="-533400">
              <a:lnSpc>
                <a:spcPct val="100000"/>
              </a:lnSpc>
            </a:pPr>
            <a:r>
              <a:rPr lang="en-US" altLang="en-US" sz="3000" b="1">
                <a:solidFill>
                  <a:srgbClr val="FFFF00"/>
                </a:solidFill>
                <a:latin typeface="Verdana" panose="020B0604030504040204" pitchFamily="34" charset="0"/>
              </a:rPr>
              <a:t>Second</a:t>
            </a:r>
            <a:r>
              <a:rPr lang="en-US" altLang="en-US" sz="3000">
                <a:latin typeface="Verdana" panose="020B0604030504040204" pitchFamily="34" charset="0"/>
              </a:rPr>
              <a:t>, put the steps in the correct order</a:t>
            </a:r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914400" y="3429000"/>
            <a:ext cx="82296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CCFF"/>
              </a:buClr>
              <a:buSzTx/>
              <a:buFont typeface="Monotype Sorts" pitchFamily="2" charset="2"/>
              <a:buAutoNum type="arabicPeriod"/>
              <a:tabLst/>
              <a:defRPr/>
            </a:pPr>
            <a:r>
              <a:rPr kumimoji="1" lang="en-CA" altLang="en-US" sz="3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Walk to the room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CCFF"/>
              </a:buClr>
              <a:buSzTx/>
              <a:buFont typeface="Monotype Sorts" pitchFamily="2" charset="2"/>
              <a:buAutoNum type="arabicPeriod"/>
              <a:tabLst/>
              <a:defRPr/>
            </a:pPr>
            <a:r>
              <a:rPr kumimoji="1" lang="en-CA" altLang="en-US" sz="3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Stop at the door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CCFF"/>
              </a:buClr>
              <a:buSzTx/>
              <a:buFont typeface="Monotype Sorts" pitchFamily="2" charset="2"/>
              <a:buAutoNum type="arabicPeriod"/>
              <a:tabLst/>
              <a:defRPr/>
            </a:pPr>
            <a:r>
              <a:rPr kumimoji="1" lang="en-CA" altLang="en-US" sz="3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Take keys from pocket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CCFF"/>
              </a:buClr>
              <a:buSzTx/>
              <a:buFont typeface="Monotype Sorts" pitchFamily="2" charset="2"/>
              <a:buAutoNum type="arabicPeriod"/>
              <a:tabLst/>
              <a:defRPr/>
            </a:pPr>
            <a:r>
              <a:rPr kumimoji="1" lang="en-CA" altLang="en-US" sz="3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Choose correct key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CCFF"/>
              </a:buClr>
              <a:buSzTx/>
              <a:buFont typeface="Monotype Sorts" pitchFamily="2" charset="2"/>
              <a:buAutoNum type="arabicPeriod"/>
              <a:tabLst/>
              <a:defRPr/>
            </a:pPr>
            <a:r>
              <a:rPr kumimoji="1" lang="en-CA" altLang="en-US" sz="3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Put key in lock</a:t>
            </a:r>
            <a:endParaRPr kumimoji="1" lang="en-CA" altLang="en-US" sz="3000" b="0" i="0" u="none" strike="noStrike" kern="1200" cap="none" spc="0" normalizeH="0" baseline="0" noProof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4681237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4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4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4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4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34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34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34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34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4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69963"/>
          </a:xfrm>
          <a:gradFill rotWithShape="1">
            <a:gsLst>
              <a:gs pos="0">
                <a:srgbClr val="000000"/>
              </a:gs>
              <a:gs pos="100000">
                <a:srgbClr val="0000FF"/>
              </a:gs>
            </a:gsLst>
            <a:lin ang="0" scaled="1"/>
          </a:gradFill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lIns="378000" tIns="118800" rIns="126000" bIns="118800"/>
          <a:lstStyle/>
          <a:p>
            <a:pPr algn="l"/>
            <a:r>
              <a:rPr lang="en-CA" altLang="en-US" sz="4800" i="1"/>
              <a:t>Solution…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914400" y="1295400"/>
            <a:ext cx="82296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CCFF"/>
              </a:buClr>
              <a:buSzTx/>
              <a:buFont typeface="Monotype Sorts" pitchFamily="2" charset="2"/>
              <a:buAutoNum type="arabicPeriod" startAt="6"/>
              <a:tabLst/>
              <a:defRPr/>
            </a:pPr>
            <a:r>
              <a:rPr kumimoji="1" lang="en-CA" altLang="en-US" sz="4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Turn key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CCFF"/>
              </a:buClr>
              <a:buSzTx/>
              <a:buFont typeface="Monotype Sorts" pitchFamily="2" charset="2"/>
              <a:buAutoNum type="arabicPeriod" startAt="6"/>
              <a:tabLst/>
              <a:defRPr/>
            </a:pPr>
            <a:r>
              <a:rPr kumimoji="1" lang="en-CA" altLang="en-US" sz="4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Open door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CCFF"/>
              </a:buClr>
              <a:buSzTx/>
              <a:buFont typeface="Monotype Sorts" pitchFamily="2" charset="2"/>
              <a:buAutoNum type="arabicPeriod" startAt="6"/>
              <a:tabLst/>
              <a:defRPr/>
            </a:pPr>
            <a:r>
              <a:rPr kumimoji="1" lang="en-CA" altLang="en-US" sz="4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Take key out of lock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CCFF"/>
              </a:buClr>
              <a:buSzTx/>
              <a:buFont typeface="Monotype Sorts" pitchFamily="2" charset="2"/>
              <a:buAutoNum type="arabicPeriod" startAt="6"/>
              <a:tabLst/>
              <a:defRPr/>
            </a:pPr>
            <a:r>
              <a:rPr kumimoji="1" lang="en-CA" altLang="en-US" sz="4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Walk in</a:t>
            </a:r>
            <a:endParaRPr kumimoji="1" lang="en-CA" altLang="en-US" sz="4000" b="0" i="0" u="none" strike="noStrike" kern="1200" cap="none" spc="0" normalizeH="0" baseline="0" noProof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457200" y="4648200"/>
            <a:ext cx="8229600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5400" b="0" i="1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Now the corresponding flowchart</a:t>
            </a:r>
          </a:p>
        </p:txBody>
      </p:sp>
    </p:spTree>
    <p:extLst>
      <p:ext uri="{BB962C8B-B14F-4D97-AF65-F5344CB8AC3E}">
        <p14:creationId xmlns:p14="http://schemas.microsoft.com/office/powerpoint/2010/main" val="1334490172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5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5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6" grpId="0" build="p" autoUpdateAnimBg="0"/>
      <p:bldP spid="64518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0"/>
            <a:ext cx="6172200" cy="969963"/>
          </a:xfrm>
          <a:gradFill rotWithShape="1">
            <a:gsLst>
              <a:gs pos="0">
                <a:srgbClr val="000000"/>
              </a:gs>
              <a:gs pos="100000">
                <a:srgbClr val="0000FF"/>
              </a:gs>
            </a:gsLst>
            <a:lin ang="0" scaled="1"/>
          </a:gradFill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lIns="378000" tIns="118800" rIns="126000" bIns="118800"/>
          <a:lstStyle/>
          <a:p>
            <a:pPr algn="l"/>
            <a:r>
              <a:rPr lang="en-CA" altLang="en-US" sz="4800" i="1"/>
              <a:t>Solution…</a:t>
            </a:r>
          </a:p>
        </p:txBody>
      </p:sp>
      <p:sp>
        <p:nvSpPr>
          <p:cNvPr id="65541" name="AutoShape 5"/>
          <p:cNvSpPr>
            <a:spLocks noChangeArrowheads="1"/>
          </p:cNvSpPr>
          <p:nvPr/>
        </p:nvSpPr>
        <p:spPr bwMode="auto">
          <a:xfrm>
            <a:off x="228600" y="377825"/>
            <a:ext cx="2590800" cy="6096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START</a:t>
            </a:r>
          </a:p>
        </p:txBody>
      </p:sp>
      <p:sp>
        <p:nvSpPr>
          <p:cNvPr id="65542" name="AutoShape 6"/>
          <p:cNvSpPr>
            <a:spLocks noChangeArrowheads="1"/>
          </p:cNvSpPr>
          <p:nvPr/>
        </p:nvSpPr>
        <p:spPr bwMode="auto">
          <a:xfrm>
            <a:off x="228600" y="4572000"/>
            <a:ext cx="2590800" cy="9144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Take out keys</a:t>
            </a:r>
          </a:p>
        </p:txBody>
      </p:sp>
      <p:sp>
        <p:nvSpPr>
          <p:cNvPr id="65544" name="AutoShape 8"/>
          <p:cNvSpPr>
            <a:spLocks noChangeArrowheads="1"/>
          </p:cNvSpPr>
          <p:nvPr/>
        </p:nvSpPr>
        <p:spPr bwMode="auto">
          <a:xfrm>
            <a:off x="228600" y="1339850"/>
            <a:ext cx="2590800" cy="9144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Walk to room</a:t>
            </a:r>
          </a:p>
        </p:txBody>
      </p:sp>
      <p:sp>
        <p:nvSpPr>
          <p:cNvPr id="65545" name="AutoShape 9"/>
          <p:cNvSpPr>
            <a:spLocks noChangeArrowheads="1"/>
          </p:cNvSpPr>
          <p:nvPr/>
        </p:nvSpPr>
        <p:spPr bwMode="auto">
          <a:xfrm>
            <a:off x="228600" y="2955925"/>
            <a:ext cx="2590800" cy="9144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Stop at door</a:t>
            </a:r>
          </a:p>
        </p:txBody>
      </p:sp>
      <p:cxnSp>
        <p:nvCxnSpPr>
          <p:cNvPr id="65546" name="AutoShape 10"/>
          <p:cNvCxnSpPr>
            <a:cxnSpLocks noChangeShapeType="1"/>
            <a:stCxn id="65541" idx="2"/>
            <a:endCxn id="65544" idx="0"/>
          </p:cNvCxnSpPr>
          <p:nvPr/>
        </p:nvCxnSpPr>
        <p:spPr bwMode="auto">
          <a:xfrm>
            <a:off x="1524000" y="987425"/>
            <a:ext cx="0" cy="352425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547" name="AutoShape 11"/>
          <p:cNvCxnSpPr>
            <a:cxnSpLocks noChangeShapeType="1"/>
            <a:stCxn id="65544" idx="2"/>
            <a:endCxn id="65545" idx="0"/>
          </p:cNvCxnSpPr>
          <p:nvPr/>
        </p:nvCxnSpPr>
        <p:spPr bwMode="auto">
          <a:xfrm>
            <a:off x="1524000" y="2254250"/>
            <a:ext cx="0" cy="701675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548" name="AutoShape 12"/>
          <p:cNvCxnSpPr>
            <a:cxnSpLocks noChangeShapeType="1"/>
            <a:stCxn id="65545" idx="2"/>
            <a:endCxn id="65542" idx="0"/>
          </p:cNvCxnSpPr>
          <p:nvPr/>
        </p:nvCxnSpPr>
        <p:spPr bwMode="auto">
          <a:xfrm>
            <a:off x="1524000" y="3870325"/>
            <a:ext cx="0" cy="701675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5549" name="AutoShape 13"/>
          <p:cNvSpPr>
            <a:spLocks noChangeArrowheads="1"/>
          </p:cNvSpPr>
          <p:nvPr/>
        </p:nvSpPr>
        <p:spPr bwMode="auto">
          <a:xfrm>
            <a:off x="3276600" y="4572000"/>
            <a:ext cx="2590800" cy="9144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Choose key</a:t>
            </a:r>
          </a:p>
        </p:txBody>
      </p:sp>
      <p:sp>
        <p:nvSpPr>
          <p:cNvPr id="65550" name="AutoShape 14"/>
          <p:cNvSpPr>
            <a:spLocks noChangeArrowheads="1"/>
          </p:cNvSpPr>
          <p:nvPr/>
        </p:nvSpPr>
        <p:spPr bwMode="auto">
          <a:xfrm>
            <a:off x="3276600" y="2971800"/>
            <a:ext cx="2590800" cy="9144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Put in lock</a:t>
            </a:r>
          </a:p>
        </p:txBody>
      </p:sp>
      <p:sp>
        <p:nvSpPr>
          <p:cNvPr id="65551" name="AutoShape 15"/>
          <p:cNvSpPr>
            <a:spLocks noChangeArrowheads="1"/>
          </p:cNvSpPr>
          <p:nvPr/>
        </p:nvSpPr>
        <p:spPr bwMode="auto">
          <a:xfrm>
            <a:off x="3276600" y="1371600"/>
            <a:ext cx="2590800" cy="9144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Turn key</a:t>
            </a:r>
          </a:p>
        </p:txBody>
      </p:sp>
      <p:sp>
        <p:nvSpPr>
          <p:cNvPr id="65552" name="AutoShape 16"/>
          <p:cNvSpPr>
            <a:spLocks noChangeArrowheads="1"/>
          </p:cNvSpPr>
          <p:nvPr/>
        </p:nvSpPr>
        <p:spPr bwMode="auto">
          <a:xfrm>
            <a:off x="6248400" y="1371600"/>
            <a:ext cx="2590800" cy="9144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Open door</a:t>
            </a:r>
          </a:p>
        </p:txBody>
      </p:sp>
      <p:cxnSp>
        <p:nvCxnSpPr>
          <p:cNvPr id="65553" name="AutoShape 17"/>
          <p:cNvCxnSpPr>
            <a:cxnSpLocks noChangeShapeType="1"/>
            <a:stCxn id="65542" idx="3"/>
            <a:endCxn id="65549" idx="1"/>
          </p:cNvCxnSpPr>
          <p:nvPr/>
        </p:nvCxnSpPr>
        <p:spPr bwMode="auto">
          <a:xfrm>
            <a:off x="2819400" y="5029200"/>
            <a:ext cx="457200" cy="0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555" name="AutoShape 19"/>
          <p:cNvCxnSpPr>
            <a:cxnSpLocks noChangeShapeType="1"/>
            <a:stCxn id="65549" idx="0"/>
            <a:endCxn id="65550" idx="2"/>
          </p:cNvCxnSpPr>
          <p:nvPr/>
        </p:nvCxnSpPr>
        <p:spPr bwMode="auto">
          <a:xfrm flipV="1">
            <a:off x="4572000" y="3886200"/>
            <a:ext cx="0" cy="685800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556" name="AutoShape 20"/>
          <p:cNvCxnSpPr>
            <a:cxnSpLocks noChangeShapeType="1"/>
            <a:stCxn id="65550" idx="0"/>
            <a:endCxn id="65551" idx="2"/>
          </p:cNvCxnSpPr>
          <p:nvPr/>
        </p:nvCxnSpPr>
        <p:spPr bwMode="auto">
          <a:xfrm flipV="1">
            <a:off x="4572000" y="2286000"/>
            <a:ext cx="0" cy="685800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557" name="AutoShape 21"/>
          <p:cNvCxnSpPr>
            <a:cxnSpLocks noChangeShapeType="1"/>
            <a:stCxn id="65551" idx="3"/>
            <a:endCxn id="65552" idx="1"/>
          </p:cNvCxnSpPr>
          <p:nvPr/>
        </p:nvCxnSpPr>
        <p:spPr bwMode="auto">
          <a:xfrm>
            <a:off x="5867400" y="1828800"/>
            <a:ext cx="381000" cy="0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5558" name="AutoShape 22"/>
          <p:cNvSpPr>
            <a:spLocks noChangeArrowheads="1"/>
          </p:cNvSpPr>
          <p:nvPr/>
        </p:nvSpPr>
        <p:spPr bwMode="auto">
          <a:xfrm>
            <a:off x="6248400" y="2971800"/>
            <a:ext cx="2590800" cy="9144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Take key out</a:t>
            </a:r>
          </a:p>
        </p:txBody>
      </p:sp>
      <p:sp>
        <p:nvSpPr>
          <p:cNvPr id="65559" name="AutoShape 23"/>
          <p:cNvSpPr>
            <a:spLocks noChangeArrowheads="1"/>
          </p:cNvSpPr>
          <p:nvPr/>
        </p:nvSpPr>
        <p:spPr bwMode="auto">
          <a:xfrm>
            <a:off x="6248400" y="4572000"/>
            <a:ext cx="2590800" cy="9144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Walk in</a:t>
            </a:r>
          </a:p>
        </p:txBody>
      </p:sp>
      <p:sp>
        <p:nvSpPr>
          <p:cNvPr id="65560" name="AutoShape 24"/>
          <p:cNvSpPr>
            <a:spLocks noChangeArrowheads="1"/>
          </p:cNvSpPr>
          <p:nvPr/>
        </p:nvSpPr>
        <p:spPr bwMode="auto">
          <a:xfrm>
            <a:off x="6248400" y="5943600"/>
            <a:ext cx="2590800" cy="6096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STOP</a:t>
            </a:r>
          </a:p>
        </p:txBody>
      </p:sp>
      <p:cxnSp>
        <p:nvCxnSpPr>
          <p:cNvPr id="65561" name="AutoShape 25"/>
          <p:cNvCxnSpPr>
            <a:cxnSpLocks noChangeShapeType="1"/>
            <a:stCxn id="65552" idx="2"/>
            <a:endCxn id="65558" idx="0"/>
          </p:cNvCxnSpPr>
          <p:nvPr/>
        </p:nvCxnSpPr>
        <p:spPr bwMode="auto">
          <a:xfrm>
            <a:off x="7543800" y="2286000"/>
            <a:ext cx="0" cy="685800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562" name="AutoShape 26"/>
          <p:cNvCxnSpPr>
            <a:cxnSpLocks noChangeShapeType="1"/>
            <a:stCxn id="65558" idx="2"/>
            <a:endCxn id="65559" idx="0"/>
          </p:cNvCxnSpPr>
          <p:nvPr/>
        </p:nvCxnSpPr>
        <p:spPr bwMode="auto">
          <a:xfrm>
            <a:off x="7543800" y="3886200"/>
            <a:ext cx="0" cy="685800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563" name="AutoShape 27"/>
          <p:cNvCxnSpPr>
            <a:cxnSpLocks noChangeShapeType="1"/>
            <a:stCxn id="65559" idx="2"/>
            <a:endCxn id="65560" idx="0"/>
          </p:cNvCxnSpPr>
          <p:nvPr/>
        </p:nvCxnSpPr>
        <p:spPr bwMode="auto">
          <a:xfrm>
            <a:off x="7543800" y="5486400"/>
            <a:ext cx="0" cy="457200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164700617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5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5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5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5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65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65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65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65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65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65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1" grpId="0" animBg="1" autoUpdateAnimBg="0"/>
      <p:bldP spid="65542" grpId="0" animBg="1" autoUpdateAnimBg="0"/>
      <p:bldP spid="65544" grpId="0" animBg="1" autoUpdateAnimBg="0"/>
      <p:bldP spid="65545" grpId="0" animBg="1" autoUpdateAnimBg="0"/>
      <p:bldP spid="65549" grpId="0" animBg="1" autoUpdateAnimBg="0"/>
      <p:bldP spid="65550" grpId="0" animBg="1" autoUpdateAnimBg="0"/>
      <p:bldP spid="65551" grpId="0" animBg="1" autoUpdateAnimBg="0"/>
      <p:bldP spid="65552" grpId="0" animBg="1" autoUpdateAnimBg="0"/>
      <p:bldP spid="65558" grpId="0" animBg="1" autoUpdateAnimBg="0"/>
      <p:bldP spid="65559" grpId="0" animBg="1" autoUpdateAnimBg="0"/>
      <p:bldP spid="65560" grpId="0" animBg="1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76200"/>
            <a:ext cx="9144000" cy="1060450"/>
          </a:xfrm>
          <a:gradFill rotWithShape="1">
            <a:gsLst>
              <a:gs pos="0">
                <a:srgbClr val="000000"/>
              </a:gs>
              <a:gs pos="100000">
                <a:srgbClr val="0000FF"/>
              </a:gs>
            </a:gsLst>
            <a:lin ang="0" scaled="1"/>
          </a:gradFill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lIns="378000" tIns="118800" rIns="126000" bIns="118800"/>
          <a:lstStyle/>
          <a:p>
            <a:pPr algn="l"/>
            <a:r>
              <a:rPr lang="en-CA" altLang="en-US" sz="5400"/>
              <a:t>Another one…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4800600" cy="762000"/>
          </a:xfrm>
          <a:solidFill>
            <a:schemeClr val="bg1"/>
          </a:solidFill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CA" altLang="en-US" sz="4000" b="1" dirty="0" smtClean="0">
                <a:solidFill>
                  <a:srgbClr val="000000"/>
                </a:solidFill>
              </a:rPr>
              <a:t>The problem…</a:t>
            </a:r>
            <a:endParaRPr lang="en-CA" altLang="en-US" sz="4000" b="1" dirty="0">
              <a:solidFill>
                <a:srgbClr val="000000"/>
              </a:solidFill>
            </a:endParaRPr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304800" y="2057400"/>
            <a:ext cx="883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Tx/>
              <a:buFont typeface="Monotype Sorts" pitchFamily="2" charset="2"/>
              <a:buBlip>
                <a:blip r:embed="rId3"/>
              </a:buBlip>
              <a:tabLst/>
              <a:defRPr/>
            </a:pPr>
            <a:r>
              <a:rPr kumimoji="1" lang="en-CA" altLang="en-US" sz="4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You are in a house with a telephone, a doorbell, and a alarm clock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Tx/>
              <a:buFont typeface="Monotype Sorts" pitchFamily="2" charset="2"/>
              <a:buBlip>
                <a:blip r:embed="rId3"/>
              </a:buBlip>
              <a:tabLst/>
              <a:defRPr/>
            </a:pPr>
            <a:r>
              <a:rPr kumimoji="1" lang="en-CA" altLang="en-US" sz="4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You hear one of </a:t>
            </a:r>
            <a:br>
              <a:rPr kumimoji="1" lang="en-CA" altLang="en-US" sz="4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</a:br>
            <a:r>
              <a:rPr kumimoji="1" lang="en-CA" altLang="en-US" sz="4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them ringing, </a:t>
            </a:r>
            <a:br>
              <a:rPr kumimoji="1" lang="en-CA" altLang="en-US" sz="4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</a:br>
            <a:r>
              <a:rPr kumimoji="1" lang="en-CA" altLang="en-US" sz="4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what is the </a:t>
            </a:r>
            <a:br>
              <a:rPr kumimoji="1" lang="en-CA" altLang="en-US" sz="4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</a:br>
            <a:r>
              <a:rPr kumimoji="1" lang="en-CA" altLang="en-US" sz="4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solution</a:t>
            </a:r>
            <a:endParaRPr kumimoji="1" lang="en-CA" altLang="en-US" sz="36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pic>
        <p:nvPicPr>
          <p:cNvPr id="66566" name="Picture 6" descr="bd00028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519488"/>
            <a:ext cx="3175000" cy="3109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068168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6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6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65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65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NOTIF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animBg="1" autoUpdateAnimBg="0"/>
      <p:bldP spid="66564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2819400" y="914400"/>
            <a:ext cx="6324600" cy="969963"/>
          </a:xfrm>
          <a:gradFill rotWithShape="1">
            <a:gsLst>
              <a:gs pos="0">
                <a:srgbClr val="000000"/>
              </a:gs>
              <a:gs pos="100000">
                <a:srgbClr val="0000FF"/>
              </a:gs>
            </a:gsLst>
            <a:lin ang="0" scaled="1"/>
          </a:gradFill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lIns="378000" tIns="118800" rIns="126000" bIns="118800"/>
          <a:lstStyle/>
          <a:p>
            <a:pPr algn="l"/>
            <a:r>
              <a:rPr lang="en-CA" altLang="en-US" sz="4800" i="1"/>
              <a:t>Solution…</a:t>
            </a:r>
          </a:p>
        </p:txBody>
      </p:sp>
      <p:sp>
        <p:nvSpPr>
          <p:cNvPr id="67587" name="AutoShape 3"/>
          <p:cNvSpPr>
            <a:spLocks noChangeArrowheads="1"/>
          </p:cNvSpPr>
          <p:nvPr/>
        </p:nvSpPr>
        <p:spPr bwMode="auto">
          <a:xfrm>
            <a:off x="304800" y="228600"/>
            <a:ext cx="2590800" cy="6096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START</a:t>
            </a:r>
          </a:p>
        </p:txBody>
      </p:sp>
      <p:sp>
        <p:nvSpPr>
          <p:cNvPr id="67589" name="AutoShape 5"/>
          <p:cNvSpPr>
            <a:spLocks noChangeArrowheads="1"/>
          </p:cNvSpPr>
          <p:nvPr/>
        </p:nvSpPr>
        <p:spPr bwMode="auto">
          <a:xfrm>
            <a:off x="304800" y="1190625"/>
            <a:ext cx="2590800" cy="140335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Listen to the </a:t>
            </a:r>
            <a:br>
              <a:rPr kumimoji="0" lang="en-US" alt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r>
              <a:rPr kumimoji="0" lang="en-US" alt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bell ringing</a:t>
            </a:r>
          </a:p>
        </p:txBody>
      </p:sp>
      <p:cxnSp>
        <p:nvCxnSpPr>
          <p:cNvPr id="67591" name="AutoShape 7"/>
          <p:cNvCxnSpPr>
            <a:cxnSpLocks noChangeShapeType="1"/>
            <a:stCxn id="67587" idx="2"/>
            <a:endCxn id="67589" idx="0"/>
          </p:cNvCxnSpPr>
          <p:nvPr/>
        </p:nvCxnSpPr>
        <p:spPr bwMode="auto">
          <a:xfrm>
            <a:off x="1600200" y="838200"/>
            <a:ext cx="0" cy="352425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7608" name="AutoShape 24"/>
          <p:cNvSpPr>
            <a:spLocks noChangeArrowheads="1"/>
          </p:cNvSpPr>
          <p:nvPr/>
        </p:nvSpPr>
        <p:spPr bwMode="auto">
          <a:xfrm>
            <a:off x="152400" y="3051175"/>
            <a:ext cx="2895600" cy="1371600"/>
          </a:xfrm>
          <a:prstGeom prst="flowChartDecis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Is it the</a:t>
            </a:r>
            <a:br>
              <a:rPr kumimoji="0" lang="en-US" alt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r>
              <a:rPr kumimoji="0" lang="en-US" alt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telephone?</a:t>
            </a:r>
          </a:p>
        </p:txBody>
      </p:sp>
      <p:sp>
        <p:nvSpPr>
          <p:cNvPr id="67609" name="AutoShape 25"/>
          <p:cNvSpPr>
            <a:spLocks noChangeArrowheads="1"/>
          </p:cNvSpPr>
          <p:nvPr/>
        </p:nvSpPr>
        <p:spPr bwMode="auto">
          <a:xfrm>
            <a:off x="304800" y="4803775"/>
            <a:ext cx="2590800" cy="8382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Answer the</a:t>
            </a:r>
            <a:br>
              <a:rPr kumimoji="0" lang="en-US" alt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r>
              <a:rPr kumimoji="0" lang="en-US" alt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phone</a:t>
            </a:r>
          </a:p>
        </p:txBody>
      </p:sp>
      <p:sp>
        <p:nvSpPr>
          <p:cNvPr id="67610" name="AutoShape 26"/>
          <p:cNvSpPr>
            <a:spLocks noChangeArrowheads="1"/>
          </p:cNvSpPr>
          <p:nvPr/>
        </p:nvSpPr>
        <p:spPr bwMode="auto">
          <a:xfrm>
            <a:off x="3429000" y="3051175"/>
            <a:ext cx="2895600" cy="1371600"/>
          </a:xfrm>
          <a:prstGeom prst="flowChartDecis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Is it the</a:t>
            </a:r>
            <a:br>
              <a:rPr kumimoji="0" lang="en-US" alt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r>
              <a:rPr kumimoji="0" lang="en-US" alt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doorbell?</a:t>
            </a:r>
          </a:p>
        </p:txBody>
      </p:sp>
      <p:sp>
        <p:nvSpPr>
          <p:cNvPr id="67611" name="AutoShape 27"/>
          <p:cNvSpPr>
            <a:spLocks noChangeArrowheads="1"/>
          </p:cNvSpPr>
          <p:nvPr/>
        </p:nvSpPr>
        <p:spPr bwMode="auto">
          <a:xfrm>
            <a:off x="6781800" y="3048000"/>
            <a:ext cx="2133600" cy="140335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See who is at</a:t>
            </a:r>
            <a:br>
              <a:rPr kumimoji="0" lang="en-US" alt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r>
              <a:rPr kumimoji="0" lang="en-US" alt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the door</a:t>
            </a:r>
          </a:p>
        </p:txBody>
      </p:sp>
      <p:sp>
        <p:nvSpPr>
          <p:cNvPr id="67612" name="AutoShape 28"/>
          <p:cNvSpPr>
            <a:spLocks noChangeArrowheads="1"/>
          </p:cNvSpPr>
          <p:nvPr/>
        </p:nvSpPr>
        <p:spPr bwMode="auto">
          <a:xfrm>
            <a:off x="3581400" y="4803775"/>
            <a:ext cx="2590800" cy="8382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Turn off the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alarm</a:t>
            </a:r>
          </a:p>
        </p:txBody>
      </p:sp>
      <p:cxnSp>
        <p:nvCxnSpPr>
          <p:cNvPr id="67613" name="AutoShape 29"/>
          <p:cNvCxnSpPr>
            <a:cxnSpLocks noChangeShapeType="1"/>
            <a:stCxn id="67589" idx="2"/>
            <a:endCxn id="67608" idx="0"/>
          </p:cNvCxnSpPr>
          <p:nvPr/>
        </p:nvCxnSpPr>
        <p:spPr bwMode="auto">
          <a:xfrm>
            <a:off x="1600200" y="2593975"/>
            <a:ext cx="0" cy="457200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614" name="AutoShape 30"/>
          <p:cNvCxnSpPr>
            <a:cxnSpLocks noChangeShapeType="1"/>
            <a:stCxn id="67608" idx="2"/>
            <a:endCxn id="67609" idx="0"/>
          </p:cNvCxnSpPr>
          <p:nvPr/>
        </p:nvCxnSpPr>
        <p:spPr bwMode="auto">
          <a:xfrm>
            <a:off x="1600200" y="4422775"/>
            <a:ext cx="0" cy="381000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615" name="AutoShape 31"/>
          <p:cNvCxnSpPr>
            <a:cxnSpLocks noChangeShapeType="1"/>
            <a:stCxn id="67608" idx="3"/>
            <a:endCxn id="67610" idx="1"/>
          </p:cNvCxnSpPr>
          <p:nvPr/>
        </p:nvCxnSpPr>
        <p:spPr bwMode="auto">
          <a:xfrm>
            <a:off x="3048000" y="3736975"/>
            <a:ext cx="381000" cy="0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616" name="AutoShape 32"/>
          <p:cNvCxnSpPr>
            <a:cxnSpLocks noChangeShapeType="1"/>
            <a:stCxn id="67610" idx="3"/>
            <a:endCxn id="67611" idx="1"/>
          </p:cNvCxnSpPr>
          <p:nvPr/>
        </p:nvCxnSpPr>
        <p:spPr bwMode="auto">
          <a:xfrm>
            <a:off x="6324600" y="3736975"/>
            <a:ext cx="457200" cy="12700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617" name="AutoShape 33"/>
          <p:cNvCxnSpPr>
            <a:cxnSpLocks noChangeShapeType="1"/>
            <a:stCxn id="67610" idx="2"/>
            <a:endCxn id="67612" idx="0"/>
          </p:cNvCxnSpPr>
          <p:nvPr/>
        </p:nvCxnSpPr>
        <p:spPr bwMode="auto">
          <a:xfrm>
            <a:off x="4876800" y="4422775"/>
            <a:ext cx="0" cy="381000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7618" name="AutoShape 34"/>
          <p:cNvSpPr>
            <a:spLocks noChangeArrowheads="1"/>
          </p:cNvSpPr>
          <p:nvPr/>
        </p:nvSpPr>
        <p:spPr bwMode="auto">
          <a:xfrm>
            <a:off x="6858000" y="6096000"/>
            <a:ext cx="1981200" cy="6096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STOP</a:t>
            </a:r>
          </a:p>
        </p:txBody>
      </p:sp>
      <p:cxnSp>
        <p:nvCxnSpPr>
          <p:cNvPr id="67619" name="AutoShape 35"/>
          <p:cNvCxnSpPr>
            <a:cxnSpLocks noChangeShapeType="1"/>
            <a:stCxn id="67611" idx="2"/>
            <a:endCxn id="67618" idx="0"/>
          </p:cNvCxnSpPr>
          <p:nvPr/>
        </p:nvCxnSpPr>
        <p:spPr bwMode="auto">
          <a:xfrm>
            <a:off x="7848600" y="4451350"/>
            <a:ext cx="0" cy="1644650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620" name="AutoShape 36"/>
          <p:cNvCxnSpPr>
            <a:cxnSpLocks noChangeShapeType="1"/>
            <a:stCxn id="67612" idx="2"/>
            <a:endCxn id="67618" idx="1"/>
          </p:cNvCxnSpPr>
          <p:nvPr/>
        </p:nvCxnSpPr>
        <p:spPr bwMode="auto">
          <a:xfrm rot="16200000" flipH="1">
            <a:off x="5487987" y="5030788"/>
            <a:ext cx="758825" cy="1981200"/>
          </a:xfrm>
          <a:prstGeom prst="bentConnector2">
            <a:avLst/>
          </a:prstGeom>
          <a:noFill/>
          <a:ln w="38100">
            <a:solidFill>
              <a:srgbClr val="FFFF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621" name="AutoShape 37"/>
          <p:cNvCxnSpPr>
            <a:cxnSpLocks noChangeShapeType="1"/>
            <a:stCxn id="67609" idx="2"/>
            <a:endCxn id="67618" idx="1"/>
          </p:cNvCxnSpPr>
          <p:nvPr/>
        </p:nvCxnSpPr>
        <p:spPr bwMode="auto">
          <a:xfrm rot="16200000" flipH="1">
            <a:off x="3849687" y="3392488"/>
            <a:ext cx="758825" cy="5257800"/>
          </a:xfrm>
          <a:prstGeom prst="bentConnector2">
            <a:avLst/>
          </a:prstGeom>
          <a:noFill/>
          <a:ln w="38100">
            <a:solidFill>
              <a:srgbClr val="FFFF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7622" name="Text Box 38"/>
          <p:cNvSpPr txBox="1">
            <a:spLocks noChangeArrowheads="1"/>
          </p:cNvSpPr>
          <p:nvPr/>
        </p:nvSpPr>
        <p:spPr bwMode="auto">
          <a:xfrm>
            <a:off x="3124200" y="29718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</a:t>
            </a:r>
          </a:p>
        </p:txBody>
      </p:sp>
      <p:sp>
        <p:nvSpPr>
          <p:cNvPr id="67623" name="Text Box 39"/>
          <p:cNvSpPr txBox="1">
            <a:spLocks noChangeArrowheads="1"/>
          </p:cNvSpPr>
          <p:nvPr/>
        </p:nvSpPr>
        <p:spPr bwMode="auto">
          <a:xfrm>
            <a:off x="6324600" y="29718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Y</a:t>
            </a:r>
          </a:p>
        </p:txBody>
      </p:sp>
      <p:sp>
        <p:nvSpPr>
          <p:cNvPr id="67624" name="Text Box 40"/>
          <p:cNvSpPr txBox="1">
            <a:spLocks noChangeArrowheads="1"/>
          </p:cNvSpPr>
          <p:nvPr/>
        </p:nvSpPr>
        <p:spPr bwMode="auto">
          <a:xfrm>
            <a:off x="1981200" y="4267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Y</a:t>
            </a:r>
          </a:p>
        </p:txBody>
      </p:sp>
      <p:sp>
        <p:nvSpPr>
          <p:cNvPr id="67625" name="Text Box 41"/>
          <p:cNvSpPr txBox="1">
            <a:spLocks noChangeArrowheads="1"/>
          </p:cNvSpPr>
          <p:nvPr/>
        </p:nvSpPr>
        <p:spPr bwMode="auto">
          <a:xfrm>
            <a:off x="5257800" y="4267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4291801523"/>
      </p:ext>
    </p:extLst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44600"/>
          </a:xfrm>
          <a:gradFill rotWithShape="1">
            <a:gsLst>
              <a:gs pos="0">
                <a:srgbClr val="000000"/>
              </a:gs>
              <a:gs pos="100000">
                <a:srgbClr val="0000FF"/>
              </a:gs>
            </a:gsLst>
            <a:lin ang="0" scaled="1"/>
          </a:gradFill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lIns="378000" tIns="118800" rIns="126000" bIns="118800"/>
          <a:lstStyle/>
          <a:p>
            <a:pPr algn="l"/>
            <a:r>
              <a:rPr lang="en-CA" altLang="en-US" sz="6600"/>
              <a:t>Algorithm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839200" cy="5486400"/>
          </a:xfrm>
        </p:spPr>
        <p:txBody>
          <a:bodyPr/>
          <a:lstStyle/>
          <a:p>
            <a:pPr marL="533400" indent="-533400">
              <a:lnSpc>
                <a:spcPct val="100000"/>
              </a:lnSpc>
            </a:pPr>
            <a:r>
              <a:rPr lang="en-CA" altLang="en-US" sz="4000">
                <a:latin typeface="Verdana" panose="020B0604030504040204" pitchFamily="34" charset="0"/>
              </a:rPr>
              <a:t>Flowcharts have applications in </a:t>
            </a:r>
            <a:r>
              <a:rPr lang="en-CA" altLang="en-US" sz="4000" b="1">
                <a:solidFill>
                  <a:srgbClr val="FFFF00"/>
                </a:solidFill>
                <a:latin typeface="Verdana" panose="020B0604030504040204" pitchFamily="34" charset="0"/>
              </a:rPr>
              <a:t>many areas</a:t>
            </a:r>
            <a:r>
              <a:rPr lang="en-CA" altLang="en-US" sz="4000">
                <a:latin typeface="Verdana" panose="020B0604030504040204" pitchFamily="34" charset="0"/>
              </a:rPr>
              <a:t> other than computer solutions</a:t>
            </a:r>
          </a:p>
          <a:p>
            <a:pPr marL="533400" indent="-533400">
              <a:lnSpc>
                <a:spcPct val="100000"/>
              </a:lnSpc>
            </a:pPr>
            <a:r>
              <a:rPr lang="en-CA" altLang="en-US" sz="4000">
                <a:latin typeface="Verdana" panose="020B0604030504040204" pitchFamily="34" charset="0"/>
              </a:rPr>
              <a:t>For example, in how-to-build-it instructions and recipes</a:t>
            </a:r>
          </a:p>
          <a:p>
            <a:pPr marL="533400" indent="-533400">
              <a:lnSpc>
                <a:spcPct val="100000"/>
              </a:lnSpc>
            </a:pPr>
            <a:r>
              <a:rPr lang="en-CA" altLang="en-US" sz="4000">
                <a:latin typeface="Verdana" panose="020B0604030504040204" pitchFamily="34" charset="0"/>
              </a:rPr>
              <a:t>An </a:t>
            </a:r>
            <a:r>
              <a:rPr lang="en-CA" altLang="en-US" sz="4000" b="1">
                <a:solidFill>
                  <a:srgbClr val="FFFF00"/>
                </a:solidFill>
                <a:latin typeface="Verdana" panose="020B0604030504040204" pitchFamily="34" charset="0"/>
              </a:rPr>
              <a:t>algorithm</a:t>
            </a:r>
            <a:r>
              <a:rPr lang="en-CA" altLang="en-US" sz="4000">
                <a:latin typeface="Verdana" panose="020B0604030504040204" pitchFamily="34" charset="0"/>
              </a:rPr>
              <a:t> is a </a:t>
            </a:r>
            <a:r>
              <a:rPr lang="en-CA" altLang="en-US" sz="4000" b="1">
                <a:solidFill>
                  <a:srgbClr val="FFFF00"/>
                </a:solidFill>
                <a:latin typeface="Verdana" panose="020B0604030504040204" pitchFamily="34" charset="0"/>
              </a:rPr>
              <a:t>step-by-step procedure</a:t>
            </a:r>
            <a:r>
              <a:rPr lang="en-CA" altLang="en-US" sz="4000">
                <a:latin typeface="Verdana" panose="020B0604030504040204" pitchFamily="34" charset="0"/>
              </a:rPr>
              <a:t> for solving a problem</a:t>
            </a:r>
            <a:endParaRPr lang="en-CA" altLang="en-US" sz="4000">
              <a:solidFill>
                <a:srgbClr val="FFFF00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39736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000099"/>
            </a:gs>
            <a:gs pos="100000">
              <a:srgbClr val="0000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52525"/>
          </a:xfrm>
          <a:gradFill rotWithShape="1">
            <a:gsLst>
              <a:gs pos="0">
                <a:srgbClr val="000000"/>
              </a:gs>
              <a:gs pos="100000">
                <a:srgbClr val="0000FF"/>
              </a:gs>
            </a:gsLst>
            <a:lin ang="0" scaled="1"/>
          </a:gradFill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lIns="378000" tIns="118800" rIns="126000" bIns="118800"/>
          <a:lstStyle/>
          <a:p>
            <a:pPr algn="l"/>
            <a:r>
              <a:rPr lang="en-US" altLang="en-US" sz="6000"/>
              <a:t>“Decision Symbol”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839200" cy="1981200"/>
          </a:xfrm>
        </p:spPr>
        <p:txBody>
          <a:bodyPr/>
          <a:lstStyle/>
          <a:p>
            <a:pPr marL="609600" indent="-609600">
              <a:lnSpc>
                <a:spcPct val="100000"/>
              </a:lnSpc>
            </a:pPr>
            <a:r>
              <a:rPr lang="en-US" altLang="en-US">
                <a:latin typeface="Verdana" panose="020B0604030504040204" pitchFamily="34" charset="0"/>
              </a:rPr>
              <a:t>With this symbol, there is always one arrow </a:t>
            </a:r>
            <a:r>
              <a:rPr lang="en-US" altLang="en-US" b="1">
                <a:solidFill>
                  <a:srgbClr val="FFFF00"/>
                </a:solidFill>
                <a:latin typeface="Verdana" panose="020B0604030504040204" pitchFamily="34" charset="0"/>
              </a:rPr>
              <a:t>coming in</a:t>
            </a:r>
            <a:r>
              <a:rPr lang="en-US" altLang="en-US">
                <a:latin typeface="Verdana" panose="020B0604030504040204" pitchFamily="34" charset="0"/>
              </a:rPr>
              <a:t>, but two arrows (</a:t>
            </a:r>
            <a:r>
              <a:rPr lang="en-US" altLang="en-US" i="1">
                <a:latin typeface="Verdana" panose="020B0604030504040204" pitchFamily="34" charset="0"/>
              </a:rPr>
              <a:t>the decision</a:t>
            </a:r>
            <a:r>
              <a:rPr lang="en-US" altLang="en-US">
                <a:latin typeface="Verdana" panose="020B0604030504040204" pitchFamily="34" charset="0"/>
              </a:rPr>
              <a:t>) </a:t>
            </a:r>
            <a:r>
              <a:rPr lang="en-US" altLang="en-US" b="1">
                <a:solidFill>
                  <a:srgbClr val="FFFF00"/>
                </a:solidFill>
                <a:latin typeface="Verdana" panose="020B0604030504040204" pitchFamily="34" charset="0"/>
              </a:rPr>
              <a:t>coming</a:t>
            </a:r>
            <a:r>
              <a:rPr lang="en-US" altLang="en-US">
                <a:solidFill>
                  <a:srgbClr val="FFFF00"/>
                </a:solidFill>
                <a:latin typeface="Verdana" panose="020B0604030504040204" pitchFamily="34" charset="0"/>
              </a:rPr>
              <a:t> </a:t>
            </a:r>
            <a:r>
              <a:rPr lang="en-US" altLang="en-US" b="1">
                <a:solidFill>
                  <a:srgbClr val="FFFF00"/>
                </a:solidFill>
                <a:latin typeface="Verdana" panose="020B0604030504040204" pitchFamily="34" charset="0"/>
              </a:rPr>
              <a:t>out</a:t>
            </a:r>
          </a:p>
        </p:txBody>
      </p:sp>
      <p:grpSp>
        <p:nvGrpSpPr>
          <p:cNvPr id="39963" name="Group 27"/>
          <p:cNvGrpSpPr>
            <a:grpSpLocks/>
          </p:cNvGrpSpPr>
          <p:nvPr/>
        </p:nvGrpSpPr>
        <p:grpSpPr bwMode="auto">
          <a:xfrm>
            <a:off x="2895600" y="3657600"/>
            <a:ext cx="4038600" cy="2667000"/>
            <a:chOff x="1824" y="2304"/>
            <a:chExt cx="2544" cy="1680"/>
          </a:xfrm>
        </p:grpSpPr>
        <p:sp>
          <p:nvSpPr>
            <p:cNvPr id="39956" name="AutoShape 20"/>
            <p:cNvSpPr>
              <a:spLocks noChangeArrowheads="1"/>
            </p:cNvSpPr>
            <p:nvPr/>
          </p:nvSpPr>
          <p:spPr bwMode="auto">
            <a:xfrm>
              <a:off x="1824" y="2304"/>
              <a:ext cx="1392" cy="1104"/>
            </a:xfrm>
            <a:prstGeom prst="flowChartDecision">
              <a:avLst/>
            </a:prstGeom>
            <a:solidFill>
              <a:schemeClr val="accent1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6600" b="1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?</a:t>
              </a:r>
            </a:p>
          </p:txBody>
        </p:sp>
        <p:cxnSp>
          <p:nvCxnSpPr>
            <p:cNvPr id="39959" name="AutoShape 23"/>
            <p:cNvCxnSpPr>
              <a:cxnSpLocks noChangeShapeType="1"/>
              <a:stCxn id="39956" idx="2"/>
            </p:cNvCxnSpPr>
            <p:nvPr/>
          </p:nvCxnSpPr>
          <p:spPr bwMode="auto">
            <a:xfrm>
              <a:off x="2520" y="3408"/>
              <a:ext cx="0" cy="576"/>
            </a:xfrm>
            <a:prstGeom prst="straightConnector1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9960" name="AutoShape 24"/>
            <p:cNvCxnSpPr>
              <a:cxnSpLocks noChangeShapeType="1"/>
              <a:stCxn id="39956" idx="3"/>
            </p:cNvCxnSpPr>
            <p:nvPr/>
          </p:nvCxnSpPr>
          <p:spPr bwMode="auto">
            <a:xfrm>
              <a:off x="3216" y="2856"/>
              <a:ext cx="768" cy="0"/>
            </a:xfrm>
            <a:prstGeom prst="straightConnector1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9961" name="Text Box 25"/>
            <p:cNvSpPr txBox="1">
              <a:spLocks noChangeArrowheads="1"/>
            </p:cNvSpPr>
            <p:nvPr/>
          </p:nvSpPr>
          <p:spPr bwMode="auto">
            <a:xfrm>
              <a:off x="2880" y="3456"/>
              <a:ext cx="120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36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No</a:t>
              </a:r>
            </a:p>
          </p:txBody>
        </p:sp>
        <p:sp>
          <p:nvSpPr>
            <p:cNvPr id="39962" name="Text Box 26"/>
            <p:cNvSpPr txBox="1">
              <a:spLocks noChangeArrowheads="1"/>
            </p:cNvSpPr>
            <p:nvPr/>
          </p:nvSpPr>
          <p:spPr bwMode="auto">
            <a:xfrm>
              <a:off x="3168" y="2304"/>
              <a:ext cx="120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36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Yes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84718556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9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228600"/>
            <a:ext cx="4800600" cy="762000"/>
          </a:xfrm>
          <a:solidFill>
            <a:schemeClr val="bg1"/>
          </a:solidFill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CA" altLang="en-US" sz="4000" b="1" dirty="0" smtClean="0">
                <a:solidFill>
                  <a:srgbClr val="000000"/>
                </a:solidFill>
              </a:rPr>
              <a:t>The problem…</a:t>
            </a:r>
            <a:endParaRPr lang="en-CA" altLang="en-US" sz="4000" b="1" dirty="0">
              <a:solidFill>
                <a:srgbClr val="000000"/>
              </a:solidFill>
            </a:endParaRPr>
          </a:p>
        </p:txBody>
      </p:sp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304800" y="1371600"/>
            <a:ext cx="88392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Tx/>
              <a:buFont typeface="Monotype Sorts" pitchFamily="2" charset="2"/>
              <a:buBlip>
                <a:blip r:embed="rId3"/>
              </a:buBlip>
              <a:tabLst/>
              <a:defRPr/>
            </a:pPr>
            <a:r>
              <a:rPr kumimoji="1" lang="en-CA" altLang="en-US" sz="5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Flowchart our ATM machine </a:t>
            </a:r>
            <a:br>
              <a:rPr kumimoji="1" lang="en-CA" altLang="en-US" sz="5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</a:br>
            <a:r>
              <a:rPr kumimoji="1" lang="en-CA" altLang="en-US" sz="5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example </a:t>
            </a:r>
            <a:br>
              <a:rPr kumimoji="1" lang="en-CA" altLang="en-US" sz="5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</a:br>
            <a:r>
              <a:rPr kumimoji="1" lang="en-CA" altLang="en-US" sz="5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from earlier</a:t>
            </a:r>
            <a:endParaRPr kumimoji="1" lang="en-CA" altLang="en-US" sz="4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pic>
        <p:nvPicPr>
          <p:cNvPr id="70663" name="Picture 7" descr="bs02055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362200"/>
            <a:ext cx="2960688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7125468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 animBg="1" autoUpdateAnimBg="0"/>
      <p:bldP spid="70659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4" name="Rectangle 44"/>
          <p:cNvSpPr>
            <a:spLocks noChangeArrowheads="1"/>
          </p:cNvSpPr>
          <p:nvPr/>
        </p:nvSpPr>
        <p:spPr bwMode="auto">
          <a:xfrm>
            <a:off x="4191000" y="0"/>
            <a:ext cx="4953000" cy="969963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100000">
                <a:srgbClr val="0000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78000" tIns="118800" rIns="126000" bIns="11880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4800" b="1" i="1" u="none" strike="noStrike" kern="1200" cap="none" spc="0" normalizeH="0" baseline="0" noProof="0" smtClean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Solution…</a:t>
            </a:r>
          </a:p>
        </p:txBody>
      </p:sp>
      <p:grpSp>
        <p:nvGrpSpPr>
          <p:cNvPr id="71736" name="Group 56"/>
          <p:cNvGrpSpPr>
            <a:grpSpLocks/>
          </p:cNvGrpSpPr>
          <p:nvPr/>
        </p:nvGrpSpPr>
        <p:grpSpPr bwMode="auto">
          <a:xfrm>
            <a:off x="228600" y="152400"/>
            <a:ext cx="8686800" cy="6324600"/>
            <a:chOff x="144" y="96"/>
            <a:chExt cx="5472" cy="3984"/>
          </a:xfrm>
        </p:grpSpPr>
        <p:grpSp>
          <p:nvGrpSpPr>
            <p:cNvPr id="71725" name="Group 45"/>
            <p:cNvGrpSpPr>
              <a:grpSpLocks/>
            </p:cNvGrpSpPr>
            <p:nvPr/>
          </p:nvGrpSpPr>
          <p:grpSpPr bwMode="auto">
            <a:xfrm>
              <a:off x="144" y="96"/>
              <a:ext cx="5472" cy="3984"/>
              <a:chOff x="144" y="96"/>
              <a:chExt cx="5472" cy="3984"/>
            </a:xfrm>
          </p:grpSpPr>
          <p:sp>
            <p:nvSpPr>
              <p:cNvPr id="71701" name="AutoShape 21"/>
              <p:cNvSpPr>
                <a:spLocks noChangeArrowheads="1"/>
              </p:cNvSpPr>
              <p:nvPr/>
            </p:nvSpPr>
            <p:spPr bwMode="auto">
              <a:xfrm>
                <a:off x="336" y="96"/>
                <a:ext cx="1632" cy="288"/>
              </a:xfrm>
              <a:prstGeom prst="flowChartInputOutpu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1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Get password</a:t>
                </a:r>
              </a:p>
            </p:txBody>
          </p:sp>
          <p:sp>
            <p:nvSpPr>
              <p:cNvPr id="71702" name="AutoShape 22"/>
              <p:cNvSpPr>
                <a:spLocks noChangeArrowheads="1"/>
              </p:cNvSpPr>
              <p:nvPr/>
            </p:nvSpPr>
            <p:spPr bwMode="auto">
              <a:xfrm>
                <a:off x="624" y="576"/>
                <a:ext cx="1056" cy="768"/>
              </a:xfrm>
              <a:prstGeom prst="flowChartDecision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1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Is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1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Password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1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correct</a:t>
                </a:r>
              </a:p>
            </p:txBody>
          </p:sp>
          <p:sp>
            <p:nvSpPr>
              <p:cNvPr id="71703" name="AutoShape 23"/>
              <p:cNvSpPr>
                <a:spLocks noChangeArrowheads="1"/>
              </p:cNvSpPr>
              <p:nvPr/>
            </p:nvSpPr>
            <p:spPr bwMode="auto">
              <a:xfrm>
                <a:off x="2208" y="816"/>
                <a:ext cx="1968" cy="288"/>
              </a:xfrm>
              <a:prstGeom prst="flowChartInputOutpu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1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Get type and amount</a:t>
                </a:r>
              </a:p>
            </p:txBody>
          </p:sp>
          <p:sp>
            <p:nvSpPr>
              <p:cNvPr id="71704" name="AutoShape 24"/>
              <p:cNvSpPr>
                <a:spLocks noChangeArrowheads="1"/>
              </p:cNvSpPr>
              <p:nvPr/>
            </p:nvSpPr>
            <p:spPr bwMode="auto">
              <a:xfrm>
                <a:off x="2640" y="1392"/>
                <a:ext cx="1056" cy="768"/>
              </a:xfrm>
              <a:prstGeom prst="flowChartDecision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1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Deposit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1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or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1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withdraw</a:t>
                </a:r>
              </a:p>
            </p:txBody>
          </p:sp>
          <p:sp>
            <p:nvSpPr>
              <p:cNvPr id="71705" name="AutoShape 25"/>
              <p:cNvSpPr>
                <a:spLocks noChangeArrowheads="1"/>
              </p:cNvSpPr>
              <p:nvPr/>
            </p:nvSpPr>
            <p:spPr bwMode="auto">
              <a:xfrm>
                <a:off x="3888" y="1968"/>
                <a:ext cx="1056" cy="768"/>
              </a:xfrm>
              <a:prstGeom prst="flowChartDecision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600" b="1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Is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600" b="1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Amount &lt;</a:t>
                </a:r>
                <a:br>
                  <a:rPr kumimoji="0" lang="en-US" altLang="en-US" sz="1600" b="1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</a:br>
                <a:r>
                  <a:rPr kumimoji="0" lang="en-US" altLang="en-US" sz="1600" b="1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balance</a:t>
                </a:r>
              </a:p>
            </p:txBody>
          </p:sp>
          <p:sp>
            <p:nvSpPr>
              <p:cNvPr id="71706" name="AutoShape 26"/>
              <p:cNvSpPr>
                <a:spLocks noChangeArrowheads="1"/>
              </p:cNvSpPr>
              <p:nvPr/>
            </p:nvSpPr>
            <p:spPr bwMode="auto">
              <a:xfrm>
                <a:off x="1536" y="2352"/>
                <a:ext cx="912" cy="480"/>
              </a:xfrm>
              <a:prstGeom prst="flowChartProcess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600" b="1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Add amount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600" b="1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to balance</a:t>
                </a:r>
              </a:p>
            </p:txBody>
          </p:sp>
          <p:sp>
            <p:nvSpPr>
              <p:cNvPr id="71707" name="AutoShape 27"/>
              <p:cNvSpPr>
                <a:spLocks noChangeArrowheads="1"/>
              </p:cNvSpPr>
              <p:nvPr/>
            </p:nvSpPr>
            <p:spPr bwMode="auto">
              <a:xfrm>
                <a:off x="4704" y="2736"/>
                <a:ext cx="912" cy="480"/>
              </a:xfrm>
              <a:prstGeom prst="flowChartProcess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600" b="1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Subtract from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600" b="1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balance</a:t>
                </a:r>
              </a:p>
            </p:txBody>
          </p:sp>
          <p:sp>
            <p:nvSpPr>
              <p:cNvPr id="71708" name="AutoShape 28"/>
              <p:cNvSpPr>
                <a:spLocks noChangeArrowheads="1"/>
              </p:cNvSpPr>
              <p:nvPr/>
            </p:nvSpPr>
            <p:spPr bwMode="auto">
              <a:xfrm>
                <a:off x="144" y="3744"/>
                <a:ext cx="1968" cy="336"/>
              </a:xfrm>
              <a:prstGeom prst="flowChartInputOutpu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1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Give error message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1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or response</a:t>
                </a:r>
              </a:p>
            </p:txBody>
          </p:sp>
          <p:sp>
            <p:nvSpPr>
              <p:cNvPr id="71709" name="AutoShape 29"/>
              <p:cNvSpPr>
                <a:spLocks noChangeArrowheads="1"/>
              </p:cNvSpPr>
              <p:nvPr/>
            </p:nvSpPr>
            <p:spPr bwMode="auto">
              <a:xfrm>
                <a:off x="3072" y="3264"/>
                <a:ext cx="144" cy="144"/>
              </a:xfrm>
              <a:prstGeom prst="flowChartConnector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CA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cxnSp>
            <p:nvCxnSpPr>
              <p:cNvPr id="71710" name="AutoShape 30"/>
              <p:cNvCxnSpPr>
                <a:cxnSpLocks noChangeShapeType="1"/>
                <a:stCxn id="71701" idx="4"/>
                <a:endCxn id="71702" idx="0"/>
              </p:cNvCxnSpPr>
              <p:nvPr/>
            </p:nvCxnSpPr>
            <p:spPr bwMode="auto">
              <a:xfrm>
                <a:off x="1152" y="384"/>
                <a:ext cx="0" cy="192"/>
              </a:xfrm>
              <a:prstGeom prst="straightConnector1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71711" name="AutoShape 31"/>
              <p:cNvCxnSpPr>
                <a:cxnSpLocks noChangeShapeType="1"/>
                <a:stCxn id="71702" idx="3"/>
                <a:endCxn id="71703" idx="2"/>
              </p:cNvCxnSpPr>
              <p:nvPr/>
            </p:nvCxnSpPr>
            <p:spPr bwMode="auto">
              <a:xfrm>
                <a:off x="1680" y="960"/>
                <a:ext cx="725" cy="0"/>
              </a:xfrm>
              <a:prstGeom prst="straightConnector1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71712" name="AutoShape 32"/>
              <p:cNvCxnSpPr>
                <a:cxnSpLocks noChangeShapeType="1"/>
                <a:stCxn id="71703" idx="4"/>
                <a:endCxn id="71704" idx="0"/>
              </p:cNvCxnSpPr>
              <p:nvPr/>
            </p:nvCxnSpPr>
            <p:spPr bwMode="auto">
              <a:xfrm flipH="1">
                <a:off x="3168" y="1104"/>
                <a:ext cx="24" cy="288"/>
              </a:xfrm>
              <a:prstGeom prst="straightConnector1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71713" name="AutoShape 33"/>
              <p:cNvCxnSpPr>
                <a:cxnSpLocks noChangeShapeType="1"/>
                <a:stCxn id="71702" idx="2"/>
                <a:endCxn id="71708" idx="1"/>
              </p:cNvCxnSpPr>
              <p:nvPr/>
            </p:nvCxnSpPr>
            <p:spPr bwMode="auto">
              <a:xfrm flipH="1">
                <a:off x="1128" y="1344"/>
                <a:ext cx="24" cy="2400"/>
              </a:xfrm>
              <a:prstGeom prst="straightConnector1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71714" name="AutoShape 34"/>
              <p:cNvCxnSpPr>
                <a:cxnSpLocks noChangeShapeType="1"/>
                <a:stCxn id="71704" idx="1"/>
                <a:endCxn id="71706" idx="0"/>
              </p:cNvCxnSpPr>
              <p:nvPr/>
            </p:nvCxnSpPr>
            <p:spPr bwMode="auto">
              <a:xfrm rot="10800000" flipV="1">
                <a:off x="1992" y="1776"/>
                <a:ext cx="648" cy="576"/>
              </a:xfrm>
              <a:prstGeom prst="bentConnector2">
                <a:avLst/>
              </a:prstGeom>
              <a:noFill/>
              <a:ln w="9525">
                <a:solidFill>
                  <a:srgbClr val="FFFF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71715" name="AutoShape 35"/>
              <p:cNvCxnSpPr>
                <a:cxnSpLocks noChangeShapeType="1"/>
                <a:stCxn id="71704" idx="3"/>
                <a:endCxn id="71705" idx="0"/>
              </p:cNvCxnSpPr>
              <p:nvPr/>
            </p:nvCxnSpPr>
            <p:spPr bwMode="auto">
              <a:xfrm>
                <a:off x="3696" y="1776"/>
                <a:ext cx="720" cy="192"/>
              </a:xfrm>
              <a:prstGeom prst="bentConnector2">
                <a:avLst/>
              </a:prstGeom>
              <a:noFill/>
              <a:ln w="9525">
                <a:solidFill>
                  <a:srgbClr val="FFFF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71716" name="AutoShape 36"/>
              <p:cNvCxnSpPr>
                <a:cxnSpLocks noChangeShapeType="1"/>
                <a:stCxn id="71705" idx="3"/>
                <a:endCxn id="71707" idx="0"/>
              </p:cNvCxnSpPr>
              <p:nvPr/>
            </p:nvCxnSpPr>
            <p:spPr bwMode="auto">
              <a:xfrm>
                <a:off x="4944" y="2352"/>
                <a:ext cx="216" cy="384"/>
              </a:xfrm>
              <a:prstGeom prst="bentConnector2">
                <a:avLst/>
              </a:prstGeom>
              <a:noFill/>
              <a:ln w="9525">
                <a:solidFill>
                  <a:srgbClr val="FFFF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71717" name="AutoShape 37"/>
              <p:cNvCxnSpPr>
                <a:cxnSpLocks noChangeShapeType="1"/>
                <a:stCxn id="71705" idx="1"/>
                <a:endCxn id="71709" idx="0"/>
              </p:cNvCxnSpPr>
              <p:nvPr/>
            </p:nvCxnSpPr>
            <p:spPr bwMode="auto">
              <a:xfrm rot="10800000" flipV="1">
                <a:off x="3144" y="2352"/>
                <a:ext cx="744" cy="912"/>
              </a:xfrm>
              <a:prstGeom prst="bentConnector2">
                <a:avLst/>
              </a:prstGeom>
              <a:noFill/>
              <a:ln w="9525">
                <a:solidFill>
                  <a:srgbClr val="FFFF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71718" name="AutoShape 38"/>
              <p:cNvCxnSpPr>
                <a:cxnSpLocks noChangeShapeType="1"/>
                <a:stCxn id="71707" idx="2"/>
                <a:endCxn id="71709" idx="6"/>
              </p:cNvCxnSpPr>
              <p:nvPr/>
            </p:nvCxnSpPr>
            <p:spPr bwMode="auto">
              <a:xfrm rot="5400000">
                <a:off x="4128" y="2304"/>
                <a:ext cx="120" cy="1944"/>
              </a:xfrm>
              <a:prstGeom prst="bentConnector2">
                <a:avLst/>
              </a:prstGeom>
              <a:noFill/>
              <a:ln w="9525">
                <a:solidFill>
                  <a:srgbClr val="FFFF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71719" name="AutoShape 39"/>
              <p:cNvCxnSpPr>
                <a:cxnSpLocks noChangeShapeType="1"/>
                <a:stCxn id="71706" idx="2"/>
                <a:endCxn id="71709" idx="2"/>
              </p:cNvCxnSpPr>
              <p:nvPr/>
            </p:nvCxnSpPr>
            <p:spPr bwMode="auto">
              <a:xfrm rot="16200000" flipH="1">
                <a:off x="2280" y="2544"/>
                <a:ext cx="504" cy="1080"/>
              </a:xfrm>
              <a:prstGeom prst="bentConnector2">
                <a:avLst/>
              </a:prstGeom>
              <a:noFill/>
              <a:ln w="9525">
                <a:solidFill>
                  <a:srgbClr val="FFFF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71721" name="AutoShape 41"/>
              <p:cNvCxnSpPr>
                <a:cxnSpLocks noChangeShapeType="1"/>
                <a:stCxn id="71709" idx="4"/>
                <a:endCxn id="71708" idx="1"/>
              </p:cNvCxnSpPr>
              <p:nvPr/>
            </p:nvCxnSpPr>
            <p:spPr bwMode="auto">
              <a:xfrm rot="5400000">
                <a:off x="1968" y="2568"/>
                <a:ext cx="336" cy="2016"/>
              </a:xfrm>
              <a:prstGeom prst="bentConnector3">
                <a:avLst>
                  <a:gd name="adj1" fmla="val 50000"/>
                </a:avLst>
              </a:prstGeom>
              <a:noFill/>
              <a:ln w="9525">
                <a:solidFill>
                  <a:srgbClr val="FFFF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71726" name="Text Box 46"/>
            <p:cNvSpPr txBox="1">
              <a:spLocks noChangeArrowheads="1"/>
            </p:cNvSpPr>
            <p:nvPr/>
          </p:nvSpPr>
          <p:spPr bwMode="auto">
            <a:xfrm>
              <a:off x="816" y="1440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1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</a:t>
              </a:r>
            </a:p>
          </p:txBody>
        </p:sp>
        <p:sp>
          <p:nvSpPr>
            <p:cNvPr id="71727" name="Text Box 47"/>
            <p:cNvSpPr txBox="1">
              <a:spLocks noChangeArrowheads="1"/>
            </p:cNvSpPr>
            <p:nvPr/>
          </p:nvSpPr>
          <p:spPr bwMode="auto">
            <a:xfrm>
              <a:off x="2304" y="1920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1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</a:t>
              </a:r>
            </a:p>
          </p:txBody>
        </p:sp>
        <p:sp>
          <p:nvSpPr>
            <p:cNvPr id="71728" name="Text Box 48"/>
            <p:cNvSpPr txBox="1">
              <a:spLocks noChangeArrowheads="1"/>
            </p:cNvSpPr>
            <p:nvPr/>
          </p:nvSpPr>
          <p:spPr bwMode="auto">
            <a:xfrm>
              <a:off x="3600" y="2448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1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</a:t>
              </a:r>
            </a:p>
          </p:txBody>
        </p:sp>
        <p:sp>
          <p:nvSpPr>
            <p:cNvPr id="71729" name="Text Box 49"/>
            <p:cNvSpPr txBox="1">
              <a:spLocks noChangeArrowheads="1"/>
            </p:cNvSpPr>
            <p:nvPr/>
          </p:nvSpPr>
          <p:spPr bwMode="auto">
            <a:xfrm>
              <a:off x="1728" y="624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1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Y</a:t>
              </a:r>
            </a:p>
          </p:txBody>
        </p:sp>
        <p:sp>
          <p:nvSpPr>
            <p:cNvPr id="71730" name="Text Box 50"/>
            <p:cNvSpPr txBox="1">
              <a:spLocks noChangeArrowheads="1"/>
            </p:cNvSpPr>
            <p:nvPr/>
          </p:nvSpPr>
          <p:spPr bwMode="auto">
            <a:xfrm>
              <a:off x="3648" y="1872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1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Y</a:t>
              </a:r>
            </a:p>
          </p:txBody>
        </p:sp>
        <p:sp>
          <p:nvSpPr>
            <p:cNvPr id="71731" name="Text Box 51"/>
            <p:cNvSpPr txBox="1">
              <a:spLocks noChangeArrowheads="1"/>
            </p:cNvSpPr>
            <p:nvPr/>
          </p:nvSpPr>
          <p:spPr bwMode="auto">
            <a:xfrm>
              <a:off x="4848" y="2448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1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Y</a:t>
              </a:r>
            </a:p>
          </p:txBody>
        </p:sp>
        <p:sp>
          <p:nvSpPr>
            <p:cNvPr id="71732" name="AutoShape 52"/>
            <p:cNvSpPr>
              <a:spLocks noChangeArrowheads="1"/>
            </p:cNvSpPr>
            <p:nvPr/>
          </p:nvSpPr>
          <p:spPr bwMode="auto">
            <a:xfrm>
              <a:off x="2064" y="144"/>
              <a:ext cx="576" cy="240"/>
            </a:xfrm>
            <a:prstGeom prst="flowChartAlternateProcess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1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Start</a:t>
              </a:r>
            </a:p>
          </p:txBody>
        </p:sp>
        <p:sp>
          <p:nvSpPr>
            <p:cNvPr id="71733" name="AutoShape 53"/>
            <p:cNvSpPr>
              <a:spLocks noChangeArrowheads="1"/>
            </p:cNvSpPr>
            <p:nvPr/>
          </p:nvSpPr>
          <p:spPr bwMode="auto">
            <a:xfrm>
              <a:off x="2304" y="3840"/>
              <a:ext cx="576" cy="240"/>
            </a:xfrm>
            <a:prstGeom prst="flowChartAlternateProcess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1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Stop</a:t>
              </a:r>
            </a:p>
          </p:txBody>
        </p:sp>
        <p:sp>
          <p:nvSpPr>
            <p:cNvPr id="71734" name="Line 54"/>
            <p:cNvSpPr>
              <a:spLocks noChangeShapeType="1"/>
            </p:cNvSpPr>
            <p:nvPr/>
          </p:nvSpPr>
          <p:spPr bwMode="auto">
            <a:xfrm flipH="1">
              <a:off x="1776" y="288"/>
              <a:ext cx="288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71735" name="Line 55"/>
            <p:cNvSpPr>
              <a:spLocks noChangeShapeType="1"/>
            </p:cNvSpPr>
            <p:nvPr/>
          </p:nvSpPr>
          <p:spPr bwMode="auto">
            <a:xfrm>
              <a:off x="1872" y="3936"/>
              <a:ext cx="432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68524507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0" y="0"/>
            <a:ext cx="4191000" cy="969963"/>
          </a:xfrm>
          <a:gradFill rotWithShape="1">
            <a:gsLst>
              <a:gs pos="0">
                <a:srgbClr val="000000"/>
              </a:gs>
              <a:gs pos="100000">
                <a:srgbClr val="0000FF"/>
              </a:gs>
            </a:gsLst>
            <a:lin ang="0" scaled="1"/>
          </a:gradFill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lIns="378000" tIns="118800" rIns="126000" bIns="118800"/>
          <a:lstStyle/>
          <a:p>
            <a:pPr algn="l"/>
            <a:r>
              <a:rPr lang="en-CA" altLang="en-US" sz="4800" i="1"/>
              <a:t>Last one…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4572000" cy="762000"/>
          </a:xfrm>
          <a:solidFill>
            <a:schemeClr val="bg1"/>
          </a:solidFill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CA" altLang="en-US" sz="4000" b="1" dirty="0" smtClean="0">
                <a:solidFill>
                  <a:srgbClr val="000000"/>
                </a:solidFill>
              </a:rPr>
              <a:t>The problem…</a:t>
            </a:r>
            <a:endParaRPr lang="en-CA" altLang="en-US" sz="4000" b="1" dirty="0">
              <a:solidFill>
                <a:srgbClr val="000000"/>
              </a:solidFill>
            </a:endParaRPr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304800" y="1143000"/>
            <a:ext cx="88392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Tx/>
              <a:buFont typeface="Monotype Sorts" pitchFamily="2" charset="2"/>
              <a:buBlip>
                <a:blip r:embed="rId2"/>
              </a:buBlip>
              <a:tabLst/>
              <a:defRPr/>
            </a:pPr>
            <a:r>
              <a:rPr kumimoji="1" lang="en-CA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Leonardo Fibonacci</a:t>
            </a:r>
            <a:r>
              <a:rPr kumimoji="1" lang="en-CA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 of Pisa wrote in 1202 about the number of rabbits that would be found at the end of a year if we started with a single pair of rabbits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Tx/>
              <a:buFont typeface="Monotype Sorts" pitchFamily="2" charset="2"/>
              <a:buBlip>
                <a:blip r:embed="rId2"/>
              </a:buBlip>
              <a:tabLst/>
              <a:defRPr/>
            </a:pPr>
            <a:r>
              <a:rPr kumimoji="1" lang="en-CA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The pair produced </a:t>
            </a:r>
            <a:r>
              <a:rPr kumimoji="1" lang="en-CA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one</a:t>
            </a:r>
            <a:r>
              <a:rPr kumimoji="1" lang="en-CA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 pair of offspring after the second month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Tx/>
              <a:buFont typeface="Monotype Sorts" pitchFamily="2" charset="2"/>
              <a:buBlip>
                <a:blip r:embed="rId2"/>
              </a:buBlip>
              <a:tabLst/>
              <a:defRPr/>
            </a:pPr>
            <a:r>
              <a:rPr kumimoji="1" lang="en-CA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Then they </a:t>
            </a:r>
            <a:r>
              <a:rPr kumimoji="1" lang="en-CA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stopped</a:t>
            </a:r>
            <a:r>
              <a:rPr kumimoji="1" lang="en-CA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 breeding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Tx/>
              <a:buFont typeface="Monotype Sorts" pitchFamily="2" charset="2"/>
              <a:buBlip>
                <a:blip r:embed="rId2"/>
              </a:buBlip>
              <a:tabLst/>
              <a:defRPr/>
            </a:pPr>
            <a:r>
              <a:rPr kumimoji="1" lang="en-CA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Each </a:t>
            </a:r>
            <a:r>
              <a:rPr kumimoji="1" lang="en-CA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new</a:t>
            </a:r>
            <a:r>
              <a:rPr kumimoji="1" lang="en-CA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 pair also produced </a:t>
            </a:r>
            <a:br>
              <a:rPr kumimoji="1" lang="en-CA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</a:br>
            <a:r>
              <a:rPr kumimoji="1" lang="en-CA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two more pairs in the same </a:t>
            </a:r>
            <a:br>
              <a:rPr kumimoji="1" lang="en-CA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</a:br>
            <a:r>
              <a:rPr kumimoji="1" lang="en-CA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way then stopped breeding</a:t>
            </a:r>
            <a:endParaRPr kumimoji="1" lang="en-CA" altLang="en-US" sz="2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pic>
        <p:nvPicPr>
          <p:cNvPr id="72710" name="Picture 6" descr="an02338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114800"/>
            <a:ext cx="2185988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6787055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2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2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27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27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27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2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animBg="1" autoUpdateAnimBg="0"/>
      <p:bldP spid="72708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69963"/>
          </a:xfrm>
          <a:gradFill rotWithShape="1">
            <a:gsLst>
              <a:gs pos="0">
                <a:srgbClr val="000000"/>
              </a:gs>
              <a:gs pos="100000">
                <a:srgbClr val="0000FF"/>
              </a:gs>
            </a:gsLst>
            <a:lin ang="0" scaled="1"/>
          </a:gradFill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lIns="378000" tIns="118800" rIns="126000" bIns="118800"/>
          <a:lstStyle/>
          <a:p>
            <a:pPr algn="l"/>
            <a:r>
              <a:rPr lang="en-CA" altLang="en-US" sz="4800" i="1"/>
              <a:t>Problem (cont’d)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839200" cy="68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3000">
                <a:latin typeface="Verdana" panose="020B0604030504040204" pitchFamily="34" charset="0"/>
              </a:rPr>
              <a:t> The answer to the first year is as follows</a:t>
            </a:r>
          </a:p>
        </p:txBody>
      </p:sp>
      <p:graphicFrame>
        <p:nvGraphicFramePr>
          <p:cNvPr id="73758" name="Group 30"/>
          <p:cNvGraphicFramePr>
            <a:graphicFrameLocks noGrp="1"/>
          </p:cNvGraphicFramePr>
          <p:nvPr/>
        </p:nvGraphicFramePr>
        <p:xfrm>
          <a:off x="304800" y="1981200"/>
          <a:ext cx="8839200" cy="1447800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xmlns="" val="2788340389"/>
                    </a:ext>
                  </a:extLst>
                </a:gridCol>
                <a:gridCol w="6705600">
                  <a:extLst>
                    <a:ext uri="{9D8B030D-6E8A-4147-A177-3AD203B41FA5}">
                      <a16:colId xmlns:a16="http://schemas.microsoft.com/office/drawing/2014/main" xmlns="" val="3009886392"/>
                    </a:ext>
                  </a:extLst>
                </a:gridCol>
              </a:tblGrid>
              <a:tr h="762000"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Number of additional pairs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</a:rPr>
                        <a:t>1  1  2  3  5  8  13  21  34  55  89  144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91148653"/>
                  </a:ext>
                </a:extLst>
              </a:tr>
              <a:tr h="685800"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</a:rPr>
                        <a:t>1  2  3  4  5  6   7   8   9  10  11   12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73236763"/>
                  </a:ext>
                </a:extLst>
              </a:tr>
            </a:tbl>
          </a:graphicData>
        </a:graphic>
      </p:graphicFrame>
      <p:sp>
        <p:nvSpPr>
          <p:cNvPr id="73759" name="Rectangle 31"/>
          <p:cNvSpPr>
            <a:spLocks noChangeArrowheads="1"/>
          </p:cNvSpPr>
          <p:nvPr/>
        </p:nvSpPr>
        <p:spPr bwMode="auto">
          <a:xfrm>
            <a:off x="304800" y="3810000"/>
            <a:ext cx="88392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Tx/>
              <a:buFont typeface="Monotype Sorts" pitchFamily="2" charset="2"/>
              <a:buBlip>
                <a:blip r:embed="rId2"/>
              </a:buBlip>
              <a:tabLst/>
              <a:defRPr/>
            </a:pPr>
            <a:r>
              <a:rPr kumimoji="1" lang="en-US" altLang="en-US" sz="3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The first 2 months are both 1 (</a:t>
            </a:r>
            <a:r>
              <a:rPr kumimoji="1" lang="en-US" altLang="en-US" sz="3000" b="0" i="1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since there is only one additional pair</a:t>
            </a:r>
            <a:r>
              <a:rPr kumimoji="1" lang="en-US" altLang="en-US" sz="3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)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Tx/>
              <a:buFont typeface="Monotype Sorts" pitchFamily="2" charset="2"/>
              <a:buBlip>
                <a:blip r:embed="rId2"/>
              </a:buBlip>
              <a:tabLst/>
              <a:defRPr/>
            </a:pPr>
            <a:r>
              <a:rPr kumimoji="1" lang="en-US" altLang="en-US" sz="3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Each month after, is the sum of the 2 months before it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Tx/>
              <a:buFont typeface="Monotype Sorts" pitchFamily="2" charset="2"/>
              <a:buBlip>
                <a:blip r:embed="rId2"/>
              </a:buBlip>
              <a:tabLst/>
              <a:defRPr/>
            </a:pPr>
            <a:r>
              <a:rPr kumimoji="1" lang="en-US" altLang="en-US" sz="3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This is know as the </a:t>
            </a:r>
            <a:r>
              <a:rPr kumimoji="1" lang="en-US" altLang="en-US" sz="30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Fibonacci sequence</a:t>
            </a:r>
          </a:p>
        </p:txBody>
      </p:sp>
    </p:spTree>
    <p:extLst>
      <p:ext uri="{BB962C8B-B14F-4D97-AF65-F5344CB8AC3E}">
        <p14:creationId xmlns:p14="http://schemas.microsoft.com/office/powerpoint/2010/main" val="292447727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37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3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4" grpId="0" build="p" autoUpdateAnimBg="0"/>
      <p:bldP spid="73759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067800" cy="969963"/>
          </a:xfrm>
          <a:gradFill rotWithShape="1">
            <a:gsLst>
              <a:gs pos="0">
                <a:srgbClr val="000000"/>
              </a:gs>
              <a:gs pos="100000">
                <a:srgbClr val="0000FF"/>
              </a:gs>
            </a:gsLst>
            <a:lin ang="0" scaled="1"/>
          </a:gradFill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lIns="378000" tIns="118800" rIns="126000" bIns="118800"/>
          <a:lstStyle/>
          <a:p>
            <a:pPr algn="l"/>
            <a:r>
              <a:rPr lang="en-CA" altLang="en-US" sz="4800" i="1"/>
              <a:t>Problem (cont’d)</a:t>
            </a:r>
          </a:p>
        </p:txBody>
      </p:sp>
      <p:sp>
        <p:nvSpPr>
          <p:cNvPr id="7475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839200" cy="685800"/>
          </a:xfrm>
        </p:spPr>
        <p:txBody>
          <a:bodyPr/>
          <a:lstStyle/>
          <a:p>
            <a:r>
              <a:rPr lang="en-US" altLang="en-US" sz="3200">
                <a:latin typeface="Verdana" panose="020B0604030504040204" pitchFamily="34" charset="0"/>
              </a:rPr>
              <a:t> Looking at it </a:t>
            </a:r>
            <a:r>
              <a:rPr lang="en-US" altLang="en-US" sz="3200" b="1">
                <a:solidFill>
                  <a:srgbClr val="FFFF00"/>
                </a:solidFill>
                <a:latin typeface="Verdana" panose="020B0604030504040204" pitchFamily="34" charset="0"/>
              </a:rPr>
              <a:t>mathematically</a:t>
            </a:r>
            <a:r>
              <a:rPr lang="en-US" altLang="en-US" sz="3200">
                <a:latin typeface="Verdana" panose="020B0604030504040204" pitchFamily="34" charset="0"/>
              </a:rPr>
              <a:t>…</a:t>
            </a:r>
          </a:p>
        </p:txBody>
      </p:sp>
      <p:graphicFrame>
        <p:nvGraphicFramePr>
          <p:cNvPr id="74778" name="Group 1050"/>
          <p:cNvGraphicFramePr>
            <a:graphicFrameLocks noGrp="1"/>
          </p:cNvGraphicFramePr>
          <p:nvPr/>
        </p:nvGraphicFramePr>
        <p:xfrm>
          <a:off x="304800" y="1676400"/>
          <a:ext cx="8839200" cy="3239770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xmlns="" val="3476825106"/>
                    </a:ext>
                  </a:extLst>
                </a:gridCol>
                <a:gridCol w="6705600">
                  <a:extLst>
                    <a:ext uri="{9D8B030D-6E8A-4147-A177-3AD203B41FA5}">
                      <a16:colId xmlns:a16="http://schemas.microsoft.com/office/drawing/2014/main" xmlns="" val="3287922644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</a:rPr>
                        <a:t>F1 = 1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This translates as “first month (F1) equals one pair”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36674060"/>
                  </a:ext>
                </a:extLst>
              </a:tr>
              <a:tr h="873125"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</a:rPr>
                        <a:t>F2 = 1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This translates as “second month (F2) equals one additional pair”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30352441"/>
                  </a:ext>
                </a:extLst>
              </a:tr>
              <a:tr h="873125"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</a:rPr>
                        <a:t>F3 = F2 + F1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</a:rPr>
                        <a:t>   = 1 + 1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This translates as “third month (F3) equals second month plus first month”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85285506"/>
                  </a:ext>
                </a:extLst>
              </a:tr>
              <a:tr h="873125"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</a:rPr>
                        <a:t>F4 = F3 + F2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</a:rPr>
                        <a:t>   = 2 + 1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</a:rPr>
                        <a:t>   = 3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Etc.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61086220"/>
                  </a:ext>
                </a:extLst>
              </a:tr>
            </a:tbl>
          </a:graphicData>
        </a:graphic>
      </p:graphicFrame>
      <p:sp>
        <p:nvSpPr>
          <p:cNvPr id="74766" name="Rectangle 1038"/>
          <p:cNvSpPr>
            <a:spLocks noChangeArrowheads="1"/>
          </p:cNvSpPr>
          <p:nvPr/>
        </p:nvSpPr>
        <p:spPr bwMode="auto">
          <a:xfrm>
            <a:off x="304800" y="5181600"/>
            <a:ext cx="8839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Tx/>
              <a:buFont typeface="Monotype Sorts" pitchFamily="2" charset="2"/>
              <a:buBlip>
                <a:blip r:embed="rId2"/>
              </a:buBlip>
              <a:tabLst/>
              <a:defRPr/>
            </a:pPr>
            <a:r>
              <a:rPr kumimoji="1" lang="en-US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There is a definite pattern, and thus we have found an </a:t>
            </a:r>
            <a:r>
              <a:rPr kumimoji="1" lang="en-US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algorithm</a:t>
            </a:r>
            <a:r>
              <a:rPr kumimoji="1" lang="en-US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 to find all the terms</a:t>
            </a:r>
            <a:endParaRPr kumimoji="1" lang="en-US" altLang="en-US" sz="3200" b="0" i="0" u="none" strike="noStrike" kern="1200" cap="none" spc="0" normalizeH="0" baseline="0" noProof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7577981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4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 autoUpdateAnimBg="0"/>
      <p:bldP spid="74766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822" name="Group 46"/>
          <p:cNvGrpSpPr>
            <a:grpSpLocks/>
          </p:cNvGrpSpPr>
          <p:nvPr/>
        </p:nvGrpSpPr>
        <p:grpSpPr bwMode="auto">
          <a:xfrm>
            <a:off x="228600" y="152400"/>
            <a:ext cx="8534400" cy="6324600"/>
            <a:chOff x="144" y="96"/>
            <a:chExt cx="5376" cy="3984"/>
          </a:xfrm>
        </p:grpSpPr>
        <p:grpSp>
          <p:nvGrpSpPr>
            <p:cNvPr id="75818" name="Group 42"/>
            <p:cNvGrpSpPr>
              <a:grpSpLocks/>
            </p:cNvGrpSpPr>
            <p:nvPr/>
          </p:nvGrpSpPr>
          <p:grpSpPr bwMode="auto">
            <a:xfrm>
              <a:off x="144" y="96"/>
              <a:ext cx="5376" cy="3984"/>
              <a:chOff x="144" y="96"/>
              <a:chExt cx="5376" cy="3984"/>
            </a:xfrm>
          </p:grpSpPr>
          <p:sp>
            <p:nvSpPr>
              <p:cNvPr id="75800" name="AutoShape 24"/>
              <p:cNvSpPr>
                <a:spLocks noChangeArrowheads="1"/>
              </p:cNvSpPr>
              <p:nvPr/>
            </p:nvSpPr>
            <p:spPr bwMode="auto">
              <a:xfrm>
                <a:off x="192" y="96"/>
                <a:ext cx="912" cy="336"/>
              </a:xfrm>
              <a:prstGeom prst="flowChartAlternateProcess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1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Start</a:t>
                </a:r>
              </a:p>
            </p:txBody>
          </p:sp>
          <p:sp>
            <p:nvSpPr>
              <p:cNvPr id="75801" name="AutoShape 25"/>
              <p:cNvSpPr>
                <a:spLocks noChangeArrowheads="1"/>
              </p:cNvSpPr>
              <p:nvPr/>
            </p:nvSpPr>
            <p:spPr bwMode="auto">
              <a:xfrm>
                <a:off x="144" y="720"/>
                <a:ext cx="1008" cy="480"/>
              </a:xfrm>
              <a:prstGeom prst="flowChartProcess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1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Let the old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1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Term equal 0</a:t>
                </a:r>
              </a:p>
            </p:txBody>
          </p:sp>
          <p:sp>
            <p:nvSpPr>
              <p:cNvPr id="75802" name="AutoShape 26"/>
              <p:cNvSpPr>
                <a:spLocks noChangeArrowheads="1"/>
              </p:cNvSpPr>
              <p:nvPr/>
            </p:nvSpPr>
            <p:spPr bwMode="auto">
              <a:xfrm>
                <a:off x="1680" y="720"/>
                <a:ext cx="1104" cy="480"/>
              </a:xfrm>
              <a:prstGeom prst="flowChartProcess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1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Let the newest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1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Term equal 1</a:t>
                </a:r>
              </a:p>
            </p:txBody>
          </p:sp>
          <p:sp>
            <p:nvSpPr>
              <p:cNvPr id="75803" name="AutoShape 27"/>
              <p:cNvSpPr>
                <a:spLocks noChangeArrowheads="1"/>
              </p:cNvSpPr>
              <p:nvPr/>
            </p:nvSpPr>
            <p:spPr bwMode="auto">
              <a:xfrm>
                <a:off x="1680" y="1488"/>
                <a:ext cx="1152" cy="480"/>
              </a:xfrm>
              <a:prstGeom prst="flowChartProcess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1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Find sum of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1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Old and new term</a:t>
                </a:r>
              </a:p>
            </p:txBody>
          </p:sp>
          <p:sp>
            <p:nvSpPr>
              <p:cNvPr id="75804" name="AutoShape 28"/>
              <p:cNvSpPr>
                <a:spLocks noChangeArrowheads="1"/>
              </p:cNvSpPr>
              <p:nvPr/>
            </p:nvSpPr>
            <p:spPr bwMode="auto">
              <a:xfrm>
                <a:off x="1776" y="2160"/>
                <a:ext cx="912" cy="672"/>
              </a:xfrm>
              <a:prstGeom prst="flowChartDecision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1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Is sum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1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&gt; 100?</a:t>
                </a:r>
              </a:p>
            </p:txBody>
          </p:sp>
          <p:sp>
            <p:nvSpPr>
              <p:cNvPr id="75805" name="AutoShape 29"/>
              <p:cNvSpPr>
                <a:spLocks noChangeArrowheads="1"/>
              </p:cNvSpPr>
              <p:nvPr/>
            </p:nvSpPr>
            <p:spPr bwMode="auto">
              <a:xfrm>
                <a:off x="1632" y="3072"/>
                <a:ext cx="1200" cy="480"/>
              </a:xfrm>
              <a:prstGeom prst="flowChartProcess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1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Let old term equal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1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The newest term</a:t>
                </a:r>
              </a:p>
            </p:txBody>
          </p:sp>
          <p:sp>
            <p:nvSpPr>
              <p:cNvPr id="75806" name="AutoShape 30"/>
              <p:cNvSpPr>
                <a:spLocks noChangeArrowheads="1"/>
              </p:cNvSpPr>
              <p:nvPr/>
            </p:nvSpPr>
            <p:spPr bwMode="auto">
              <a:xfrm>
                <a:off x="3216" y="3072"/>
                <a:ext cx="1056" cy="480"/>
              </a:xfrm>
              <a:prstGeom prst="flowChartProcess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1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Let the newest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1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Term equal the sum</a:t>
                </a:r>
              </a:p>
            </p:txBody>
          </p:sp>
          <p:sp>
            <p:nvSpPr>
              <p:cNvPr id="75807" name="AutoShape 31"/>
              <p:cNvSpPr>
                <a:spLocks noChangeArrowheads="1"/>
              </p:cNvSpPr>
              <p:nvPr/>
            </p:nvSpPr>
            <p:spPr bwMode="auto">
              <a:xfrm>
                <a:off x="4464" y="3024"/>
                <a:ext cx="1056" cy="528"/>
              </a:xfrm>
              <a:prstGeom prst="flowChartInputOutpu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1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Write out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1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The sum</a:t>
                </a:r>
              </a:p>
            </p:txBody>
          </p:sp>
          <p:sp>
            <p:nvSpPr>
              <p:cNvPr id="75808" name="AutoShape 32"/>
              <p:cNvSpPr>
                <a:spLocks noChangeArrowheads="1"/>
              </p:cNvSpPr>
              <p:nvPr/>
            </p:nvSpPr>
            <p:spPr bwMode="auto">
              <a:xfrm>
                <a:off x="288" y="3744"/>
                <a:ext cx="912" cy="336"/>
              </a:xfrm>
              <a:prstGeom prst="flowChartAlternateProcess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1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Stop</a:t>
                </a:r>
              </a:p>
            </p:txBody>
          </p:sp>
          <p:cxnSp>
            <p:nvCxnSpPr>
              <p:cNvPr id="75809" name="AutoShape 33"/>
              <p:cNvCxnSpPr>
                <a:cxnSpLocks noChangeShapeType="1"/>
                <a:stCxn id="75804" idx="1"/>
                <a:endCxn id="75808" idx="0"/>
              </p:cNvCxnSpPr>
              <p:nvPr/>
            </p:nvCxnSpPr>
            <p:spPr bwMode="auto">
              <a:xfrm rot="10800000" flipV="1">
                <a:off x="744" y="2496"/>
                <a:ext cx="1032" cy="1248"/>
              </a:xfrm>
              <a:prstGeom prst="bentConnector2">
                <a:avLst/>
              </a:prstGeom>
              <a:noFill/>
              <a:ln w="9525">
                <a:solidFill>
                  <a:srgbClr val="FFFF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75810" name="AutoShape 34"/>
              <p:cNvCxnSpPr>
                <a:cxnSpLocks noChangeShapeType="1"/>
                <a:stCxn id="75800" idx="2"/>
                <a:endCxn id="75801" idx="0"/>
              </p:cNvCxnSpPr>
              <p:nvPr/>
            </p:nvCxnSpPr>
            <p:spPr bwMode="auto">
              <a:xfrm>
                <a:off x="648" y="432"/>
                <a:ext cx="0" cy="288"/>
              </a:xfrm>
              <a:prstGeom prst="straightConnector1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75811" name="AutoShape 35"/>
              <p:cNvCxnSpPr>
                <a:cxnSpLocks noChangeShapeType="1"/>
                <a:stCxn id="75801" idx="3"/>
                <a:endCxn id="75802" idx="1"/>
              </p:cNvCxnSpPr>
              <p:nvPr/>
            </p:nvCxnSpPr>
            <p:spPr bwMode="auto">
              <a:xfrm>
                <a:off x="1152" y="960"/>
                <a:ext cx="528" cy="0"/>
              </a:xfrm>
              <a:prstGeom prst="straightConnector1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75812" name="AutoShape 36"/>
              <p:cNvCxnSpPr>
                <a:cxnSpLocks noChangeShapeType="1"/>
                <a:stCxn id="75802" idx="2"/>
                <a:endCxn id="75803" idx="0"/>
              </p:cNvCxnSpPr>
              <p:nvPr/>
            </p:nvCxnSpPr>
            <p:spPr bwMode="auto">
              <a:xfrm>
                <a:off x="2232" y="1200"/>
                <a:ext cx="24" cy="288"/>
              </a:xfrm>
              <a:prstGeom prst="straightConnector1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75813" name="AutoShape 37"/>
              <p:cNvCxnSpPr>
                <a:cxnSpLocks noChangeShapeType="1"/>
                <a:stCxn id="75803" idx="2"/>
                <a:endCxn id="75804" idx="0"/>
              </p:cNvCxnSpPr>
              <p:nvPr/>
            </p:nvCxnSpPr>
            <p:spPr bwMode="auto">
              <a:xfrm flipH="1">
                <a:off x="2232" y="1968"/>
                <a:ext cx="24" cy="192"/>
              </a:xfrm>
              <a:prstGeom prst="straightConnector1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75814" name="AutoShape 38"/>
              <p:cNvCxnSpPr>
                <a:cxnSpLocks noChangeShapeType="1"/>
                <a:stCxn id="75804" idx="2"/>
                <a:endCxn id="75805" idx="0"/>
              </p:cNvCxnSpPr>
              <p:nvPr/>
            </p:nvCxnSpPr>
            <p:spPr bwMode="auto">
              <a:xfrm>
                <a:off x="2232" y="2832"/>
                <a:ext cx="0" cy="240"/>
              </a:xfrm>
              <a:prstGeom prst="straightConnector1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75815" name="AutoShape 39"/>
              <p:cNvCxnSpPr>
                <a:cxnSpLocks noChangeShapeType="1"/>
                <a:stCxn id="75805" idx="3"/>
                <a:endCxn id="75806" idx="1"/>
              </p:cNvCxnSpPr>
              <p:nvPr/>
            </p:nvCxnSpPr>
            <p:spPr bwMode="auto">
              <a:xfrm>
                <a:off x="2832" y="3312"/>
                <a:ext cx="384" cy="0"/>
              </a:xfrm>
              <a:prstGeom prst="straightConnector1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75816" name="AutoShape 40"/>
              <p:cNvCxnSpPr>
                <a:cxnSpLocks noChangeShapeType="1"/>
                <a:stCxn id="75806" idx="3"/>
                <a:endCxn id="75807" idx="2"/>
              </p:cNvCxnSpPr>
              <p:nvPr/>
            </p:nvCxnSpPr>
            <p:spPr bwMode="auto">
              <a:xfrm flipV="1">
                <a:off x="4272" y="3288"/>
                <a:ext cx="298" cy="24"/>
              </a:xfrm>
              <a:prstGeom prst="straightConnector1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75817" name="AutoShape 41"/>
              <p:cNvCxnSpPr>
                <a:cxnSpLocks noChangeShapeType="1"/>
                <a:stCxn id="75807" idx="1"/>
                <a:endCxn id="75803" idx="3"/>
              </p:cNvCxnSpPr>
              <p:nvPr/>
            </p:nvCxnSpPr>
            <p:spPr bwMode="auto">
              <a:xfrm rot="5400000" flipH="1">
                <a:off x="3264" y="1296"/>
                <a:ext cx="1296" cy="2160"/>
              </a:xfrm>
              <a:prstGeom prst="bentConnector2">
                <a:avLst/>
              </a:prstGeom>
              <a:noFill/>
              <a:ln w="9525">
                <a:solidFill>
                  <a:srgbClr val="FFFF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75820" name="Text Box 44"/>
            <p:cNvSpPr txBox="1">
              <a:spLocks noChangeArrowheads="1"/>
            </p:cNvSpPr>
            <p:nvPr/>
          </p:nvSpPr>
          <p:spPr bwMode="auto">
            <a:xfrm>
              <a:off x="1104" y="2112"/>
              <a:ext cx="6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Y</a:t>
              </a:r>
            </a:p>
          </p:txBody>
        </p:sp>
        <p:sp>
          <p:nvSpPr>
            <p:cNvPr id="75821" name="Text Box 45"/>
            <p:cNvSpPr txBox="1">
              <a:spLocks noChangeArrowheads="1"/>
            </p:cNvSpPr>
            <p:nvPr/>
          </p:nvSpPr>
          <p:spPr bwMode="auto">
            <a:xfrm>
              <a:off x="2448" y="2736"/>
              <a:ext cx="6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</a:t>
              </a:r>
            </a:p>
          </p:txBody>
        </p:sp>
      </p:grpSp>
      <p:sp>
        <p:nvSpPr>
          <p:cNvPr id="75823" name="Rectangle 47"/>
          <p:cNvSpPr>
            <a:spLocks noChangeArrowheads="1"/>
          </p:cNvSpPr>
          <p:nvPr/>
        </p:nvSpPr>
        <p:spPr bwMode="auto">
          <a:xfrm>
            <a:off x="4495800" y="0"/>
            <a:ext cx="4648200" cy="237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6000" b="1" i="1" u="none" strike="noStrike" kern="1200" cap="none" spc="0" normalizeH="0" baseline="0" noProof="0" smtClean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Solution…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3600" b="0" i="1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For numbers up to 100</a:t>
            </a:r>
          </a:p>
        </p:txBody>
      </p:sp>
    </p:spTree>
    <p:extLst>
      <p:ext uri="{BB962C8B-B14F-4D97-AF65-F5344CB8AC3E}">
        <p14:creationId xmlns:p14="http://schemas.microsoft.com/office/powerpoint/2010/main" val="2919677126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5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0" y="457200"/>
            <a:ext cx="9144000" cy="544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17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Go on to Today’s Assignment</a:t>
            </a:r>
          </a:p>
        </p:txBody>
      </p:sp>
    </p:spTree>
    <p:extLst>
      <p:ext uri="{BB962C8B-B14F-4D97-AF65-F5344CB8AC3E}">
        <p14:creationId xmlns:p14="http://schemas.microsoft.com/office/powerpoint/2010/main" val="32659487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0450"/>
          </a:xfrm>
          <a:gradFill rotWithShape="1">
            <a:gsLst>
              <a:gs pos="0">
                <a:srgbClr val="000000"/>
              </a:gs>
              <a:gs pos="100000">
                <a:srgbClr val="0000FF"/>
              </a:gs>
            </a:gsLst>
            <a:lin ang="0" scaled="1"/>
          </a:gradFill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lIns="378000" tIns="118800" rIns="126000" bIns="118800"/>
          <a:lstStyle/>
          <a:p>
            <a:pPr algn="l"/>
            <a:r>
              <a:rPr lang="en-CA" altLang="en-US" sz="5400" i="1"/>
              <a:t>Algorithm (cont’d)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839200" cy="5638800"/>
          </a:xfrm>
        </p:spPr>
        <p:txBody>
          <a:bodyPr/>
          <a:lstStyle/>
          <a:p>
            <a:pPr marL="533400" indent="-533400">
              <a:lnSpc>
                <a:spcPct val="100000"/>
              </a:lnSpc>
            </a:pPr>
            <a:r>
              <a:rPr lang="en-CA" altLang="en-US" sz="3200">
                <a:latin typeface="Verdana" panose="020B0604030504040204" pitchFamily="34" charset="0"/>
              </a:rPr>
              <a:t>An algorithm for baking a chocolate cake is the chocolate cake recipe</a:t>
            </a:r>
          </a:p>
          <a:p>
            <a:pPr marL="533400" indent="-533400">
              <a:lnSpc>
                <a:spcPct val="100000"/>
              </a:lnSpc>
            </a:pPr>
            <a:r>
              <a:rPr lang="en-CA" altLang="en-US" sz="3200">
                <a:latin typeface="Verdana" panose="020B0604030504040204" pitchFamily="34" charset="0"/>
              </a:rPr>
              <a:t>An algorithm for repairing your Mustang carburetor is the instructions in the shop manual</a:t>
            </a:r>
          </a:p>
          <a:p>
            <a:pPr marL="533400" indent="-533400">
              <a:lnSpc>
                <a:spcPct val="100000"/>
              </a:lnSpc>
            </a:pPr>
            <a:r>
              <a:rPr lang="en-CA" altLang="en-US" sz="3200">
                <a:latin typeface="Verdana" panose="020B0604030504040204" pitchFamily="34" charset="0"/>
              </a:rPr>
              <a:t>A flowchart is a “</a:t>
            </a:r>
            <a:r>
              <a:rPr lang="en-CA" altLang="en-US" sz="3200" b="1">
                <a:solidFill>
                  <a:srgbClr val="FFFF00"/>
                </a:solidFill>
                <a:latin typeface="Verdana" panose="020B0604030504040204" pitchFamily="34" charset="0"/>
              </a:rPr>
              <a:t>picture</a:t>
            </a:r>
            <a:r>
              <a:rPr lang="en-CA" altLang="en-US" sz="3200">
                <a:latin typeface="Verdana" panose="020B0604030504040204" pitchFamily="34" charset="0"/>
              </a:rPr>
              <a:t>” of the algorithm</a:t>
            </a:r>
          </a:p>
          <a:p>
            <a:pPr marL="533400" indent="-533400">
              <a:lnSpc>
                <a:spcPct val="100000"/>
              </a:lnSpc>
            </a:pPr>
            <a:r>
              <a:rPr lang="en-CA" altLang="en-US" sz="3200">
                <a:latin typeface="Verdana" panose="020B0604030504040204" pitchFamily="34" charset="0"/>
              </a:rPr>
              <a:t>If it is done well, it is like a </a:t>
            </a:r>
            <a:r>
              <a:rPr lang="en-CA" altLang="en-US" sz="3200" b="1">
                <a:solidFill>
                  <a:srgbClr val="FFFF00"/>
                </a:solidFill>
                <a:latin typeface="Verdana" panose="020B0604030504040204" pitchFamily="34" charset="0"/>
              </a:rPr>
              <a:t>road map</a:t>
            </a:r>
            <a:r>
              <a:rPr lang="en-CA" altLang="en-US" sz="3200">
                <a:latin typeface="Verdana" panose="020B0604030504040204" pitchFamily="34" charset="0"/>
              </a:rPr>
              <a:t>, and the path to the solution will be smooth</a:t>
            </a:r>
            <a:endParaRPr lang="en-CA" altLang="en-US" sz="3200">
              <a:solidFill>
                <a:srgbClr val="FFFF00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825705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5875"/>
            <a:ext cx="9144000" cy="1060450"/>
          </a:xfrm>
          <a:gradFill rotWithShape="1">
            <a:gsLst>
              <a:gs pos="0">
                <a:srgbClr val="000000"/>
              </a:gs>
              <a:gs pos="100000">
                <a:srgbClr val="0000FF"/>
              </a:gs>
            </a:gsLst>
            <a:lin ang="0" scaled="1"/>
          </a:gradFill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lIns="378000" tIns="118800" rIns="126000" bIns="118800"/>
          <a:lstStyle/>
          <a:p>
            <a:pPr algn="l"/>
            <a:r>
              <a:rPr lang="en-CA" altLang="en-US" sz="5400" i="1"/>
              <a:t>Algorithm (cont’d)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839200" cy="5638800"/>
          </a:xfrm>
        </p:spPr>
        <p:txBody>
          <a:bodyPr/>
          <a:lstStyle/>
          <a:p>
            <a:pPr marL="609600" indent="-609600">
              <a:lnSpc>
                <a:spcPct val="100000"/>
              </a:lnSpc>
            </a:pPr>
            <a:r>
              <a:rPr lang="en-CA" altLang="en-US" sz="3200">
                <a:latin typeface="Verdana" panose="020B0604030504040204" pitchFamily="34" charset="0"/>
              </a:rPr>
              <a:t>A </a:t>
            </a:r>
            <a:r>
              <a:rPr lang="en-CA" altLang="en-US" sz="3200" b="1">
                <a:solidFill>
                  <a:srgbClr val="FFFF00"/>
                </a:solidFill>
                <a:latin typeface="Verdana" panose="020B0604030504040204" pitchFamily="34" charset="0"/>
              </a:rPr>
              <a:t>computer program</a:t>
            </a:r>
            <a:r>
              <a:rPr lang="en-CA" altLang="en-US" sz="3200">
                <a:latin typeface="Verdana" panose="020B0604030504040204" pitchFamily="34" charset="0"/>
              </a:rPr>
              <a:t> is a set of instructions that tells a computer to solve a problem in a </a:t>
            </a:r>
            <a:r>
              <a:rPr lang="en-CA" altLang="en-US" sz="3200" b="1">
                <a:solidFill>
                  <a:srgbClr val="FFFF00"/>
                </a:solidFill>
                <a:latin typeface="Verdana" panose="020B0604030504040204" pitchFamily="34" charset="0"/>
              </a:rPr>
              <a:t>step-by-step</a:t>
            </a:r>
            <a:r>
              <a:rPr lang="en-CA" altLang="en-US" sz="3200">
                <a:latin typeface="Verdana" panose="020B0604030504040204" pitchFamily="34" charset="0"/>
              </a:rPr>
              <a:t> manner</a:t>
            </a:r>
          </a:p>
          <a:p>
            <a:pPr marL="609600" indent="-609600">
              <a:lnSpc>
                <a:spcPct val="100000"/>
              </a:lnSpc>
            </a:pPr>
            <a:r>
              <a:rPr lang="en-CA" altLang="en-US" sz="3200">
                <a:latin typeface="Verdana" panose="020B0604030504040204" pitchFamily="34" charset="0"/>
              </a:rPr>
              <a:t>The program is written from a </a:t>
            </a:r>
            <a:r>
              <a:rPr lang="en-CA" altLang="en-US" sz="3200">
                <a:solidFill>
                  <a:srgbClr val="FFFF00"/>
                </a:solidFill>
                <a:latin typeface="Verdana" panose="020B0604030504040204" pitchFamily="34" charset="0"/>
              </a:rPr>
              <a:t>logic </a:t>
            </a:r>
            <a:r>
              <a:rPr lang="en-CA" altLang="en-US" sz="3200" b="1">
                <a:solidFill>
                  <a:srgbClr val="FFFF00"/>
                </a:solidFill>
                <a:latin typeface="Verdana" panose="020B0604030504040204" pitchFamily="34" charset="0"/>
              </a:rPr>
              <a:t>representation</a:t>
            </a:r>
          </a:p>
          <a:p>
            <a:pPr marL="609600" indent="-609600">
              <a:lnSpc>
                <a:spcPct val="100000"/>
              </a:lnSpc>
            </a:pPr>
            <a:r>
              <a:rPr lang="en-CA" altLang="en-US" sz="3200">
                <a:latin typeface="Verdana" panose="020B0604030504040204" pitchFamily="34" charset="0"/>
              </a:rPr>
              <a:t>The model we employ when using the computer to find a solution is first the </a:t>
            </a:r>
            <a:r>
              <a:rPr lang="en-CA" altLang="en-US" sz="3200" b="1">
                <a:solidFill>
                  <a:srgbClr val="FFFF00"/>
                </a:solidFill>
                <a:latin typeface="Verdana" panose="020B0604030504040204" pitchFamily="34" charset="0"/>
              </a:rPr>
              <a:t>algorithm</a:t>
            </a:r>
            <a:r>
              <a:rPr lang="en-CA" altLang="en-US" sz="3200">
                <a:latin typeface="Verdana" panose="020B0604030504040204" pitchFamily="34" charset="0"/>
              </a:rPr>
              <a:t> and then the “</a:t>
            </a:r>
            <a:r>
              <a:rPr lang="en-CA" altLang="en-US" sz="3200" b="1">
                <a:solidFill>
                  <a:srgbClr val="FFFF00"/>
                </a:solidFill>
                <a:latin typeface="Verdana" panose="020B0604030504040204" pitchFamily="34" charset="0"/>
              </a:rPr>
              <a:t>picture</a:t>
            </a:r>
            <a:r>
              <a:rPr lang="en-CA" altLang="en-US" sz="3200">
                <a:latin typeface="Verdana" panose="020B0604030504040204" pitchFamily="34" charset="0"/>
              </a:rPr>
              <a:t>” </a:t>
            </a:r>
          </a:p>
          <a:p>
            <a:pPr marL="609600" indent="-609600">
              <a:lnSpc>
                <a:spcPct val="100000"/>
              </a:lnSpc>
            </a:pPr>
            <a:r>
              <a:rPr lang="en-CA" altLang="en-US" sz="3200">
                <a:latin typeface="Verdana" panose="020B0604030504040204" pitchFamily="34" charset="0"/>
              </a:rPr>
              <a:t>A </a:t>
            </a:r>
            <a:r>
              <a:rPr lang="en-CA" altLang="en-US" sz="3200" b="1">
                <a:solidFill>
                  <a:srgbClr val="FFFF00"/>
                </a:solidFill>
                <a:latin typeface="Verdana" panose="020B0604030504040204" pitchFamily="34" charset="0"/>
              </a:rPr>
              <a:t>flowchart</a:t>
            </a:r>
          </a:p>
        </p:txBody>
      </p:sp>
    </p:spTree>
    <p:extLst>
      <p:ext uri="{BB962C8B-B14F-4D97-AF65-F5344CB8AC3E}">
        <p14:creationId xmlns:p14="http://schemas.microsoft.com/office/powerpoint/2010/main" val="2800498578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5875"/>
            <a:ext cx="9144000" cy="1060450"/>
          </a:xfrm>
          <a:gradFill rotWithShape="1">
            <a:gsLst>
              <a:gs pos="0">
                <a:srgbClr val="000000"/>
              </a:gs>
              <a:gs pos="100000">
                <a:srgbClr val="0000FF"/>
              </a:gs>
            </a:gsLst>
            <a:lin ang="0" scaled="1"/>
          </a:gradFill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lIns="378000" tIns="118800" rIns="126000" bIns="118800"/>
          <a:lstStyle/>
          <a:p>
            <a:pPr algn="l"/>
            <a:r>
              <a:rPr lang="en-CA" altLang="en-US" sz="5400" i="1"/>
              <a:t>Algorithm (cont’d)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839200" cy="5638800"/>
          </a:xfrm>
        </p:spPr>
        <p:txBody>
          <a:bodyPr/>
          <a:lstStyle/>
          <a:p>
            <a:pPr marL="533400" indent="-533400">
              <a:lnSpc>
                <a:spcPct val="100000"/>
              </a:lnSpc>
            </a:pPr>
            <a:r>
              <a:rPr lang="en-CA" altLang="en-US">
                <a:latin typeface="Verdana" panose="020B0604030504040204" pitchFamily="34" charset="0"/>
              </a:rPr>
              <a:t>From the flowchart we form a </a:t>
            </a:r>
            <a:r>
              <a:rPr lang="en-CA" altLang="en-US" b="1">
                <a:solidFill>
                  <a:srgbClr val="FFFF00"/>
                </a:solidFill>
                <a:latin typeface="Verdana" panose="020B0604030504040204" pitchFamily="34" charset="0"/>
              </a:rPr>
              <a:t>computer</a:t>
            </a:r>
            <a:r>
              <a:rPr lang="en-CA" altLang="en-US">
                <a:solidFill>
                  <a:srgbClr val="FFFF00"/>
                </a:solidFill>
                <a:latin typeface="Verdana" panose="020B0604030504040204" pitchFamily="34" charset="0"/>
              </a:rPr>
              <a:t> </a:t>
            </a:r>
            <a:r>
              <a:rPr lang="en-CA" altLang="en-US" b="1">
                <a:solidFill>
                  <a:srgbClr val="FFFF00"/>
                </a:solidFill>
                <a:latin typeface="Verdana" panose="020B0604030504040204" pitchFamily="34" charset="0"/>
              </a:rPr>
              <a:t>program</a:t>
            </a:r>
            <a:r>
              <a:rPr lang="en-CA" altLang="en-US">
                <a:latin typeface="Verdana" panose="020B0604030504040204" pitchFamily="34" charset="0"/>
              </a:rPr>
              <a:t>, which we use to arrive at the solution</a:t>
            </a:r>
          </a:p>
          <a:p>
            <a:pPr marL="533400" indent="-533400">
              <a:lnSpc>
                <a:spcPct val="100000"/>
              </a:lnSpc>
            </a:pPr>
            <a:r>
              <a:rPr lang="en-CA" altLang="en-US">
                <a:latin typeface="Verdana" panose="020B0604030504040204" pitchFamily="34" charset="0"/>
              </a:rPr>
              <a:t>We can </a:t>
            </a:r>
            <a:r>
              <a:rPr lang="en-CA" altLang="en-US" b="1">
                <a:solidFill>
                  <a:srgbClr val="FFFF00"/>
                </a:solidFill>
                <a:latin typeface="Verdana" panose="020B0604030504040204" pitchFamily="34" charset="0"/>
              </a:rPr>
              <a:t>check</a:t>
            </a:r>
            <a:r>
              <a:rPr lang="en-CA" altLang="en-US">
                <a:latin typeface="Verdana" panose="020B0604030504040204" pitchFamily="34" charset="0"/>
              </a:rPr>
              <a:t> the solution either by hand or by running the program</a:t>
            </a:r>
          </a:p>
          <a:p>
            <a:pPr marL="533400" indent="-533400">
              <a:lnSpc>
                <a:spcPct val="100000"/>
              </a:lnSpc>
            </a:pPr>
            <a:r>
              <a:rPr lang="en-CA" altLang="en-US">
                <a:latin typeface="Verdana" panose="020B0604030504040204" pitchFamily="34" charset="0"/>
              </a:rPr>
              <a:t>Here are two analogous stages to </a:t>
            </a:r>
            <a:r>
              <a:rPr lang="en-CA" altLang="en-US" b="1">
                <a:solidFill>
                  <a:srgbClr val="FFFF00"/>
                </a:solidFill>
                <a:latin typeface="Verdana" panose="020B0604030504040204" pitchFamily="34" charset="0"/>
              </a:rPr>
              <a:t>problem</a:t>
            </a:r>
            <a:r>
              <a:rPr lang="en-CA" altLang="en-US">
                <a:solidFill>
                  <a:srgbClr val="FFFF00"/>
                </a:solidFill>
                <a:latin typeface="Verdana" panose="020B0604030504040204" pitchFamily="34" charset="0"/>
              </a:rPr>
              <a:t> </a:t>
            </a:r>
            <a:r>
              <a:rPr lang="en-CA" altLang="en-US" b="1">
                <a:solidFill>
                  <a:srgbClr val="FFFF00"/>
                </a:solidFill>
                <a:latin typeface="Verdana" panose="020B0604030504040204" pitchFamily="34" charset="0"/>
              </a:rPr>
              <a:t>solving</a:t>
            </a:r>
            <a:r>
              <a:rPr lang="en-CA" altLang="en-US">
                <a:latin typeface="Verdana" panose="020B0604030504040204" pitchFamily="34" charset="0"/>
              </a:rPr>
              <a:t> (</a:t>
            </a:r>
            <a:r>
              <a:rPr lang="en-CA" altLang="en-US" i="1">
                <a:latin typeface="Verdana" panose="020B0604030504040204" pitchFamily="34" charset="0"/>
              </a:rPr>
              <a:t>with the computer and without</a:t>
            </a:r>
            <a:r>
              <a:rPr lang="en-CA" altLang="en-US">
                <a:latin typeface="Verdana" panose="020B0604030504040204" pitchFamily="34" charset="0"/>
              </a:rPr>
              <a:t>)</a:t>
            </a:r>
            <a:endParaRPr lang="en-CA" altLang="en-US">
              <a:solidFill>
                <a:srgbClr val="FFFF00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264230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5875"/>
            <a:ext cx="9144000" cy="1060450"/>
          </a:xfrm>
          <a:gradFill rotWithShape="1">
            <a:gsLst>
              <a:gs pos="0">
                <a:srgbClr val="000000"/>
              </a:gs>
              <a:gs pos="100000">
                <a:srgbClr val="0000FF"/>
              </a:gs>
            </a:gsLst>
            <a:lin ang="0" scaled="1"/>
          </a:gradFill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lIns="378000" tIns="118800" rIns="126000" bIns="118800"/>
          <a:lstStyle/>
          <a:p>
            <a:pPr algn="l"/>
            <a:r>
              <a:rPr lang="en-CA" altLang="en-US" sz="5400" i="1"/>
              <a:t>Algorithm (cont’d)</a:t>
            </a:r>
          </a:p>
        </p:txBody>
      </p:sp>
      <p:graphicFrame>
        <p:nvGraphicFramePr>
          <p:cNvPr id="58448" name="Group 80"/>
          <p:cNvGraphicFramePr>
            <a:graphicFrameLocks noGrp="1"/>
          </p:cNvGraphicFramePr>
          <p:nvPr/>
        </p:nvGraphicFramePr>
        <p:xfrm>
          <a:off x="152400" y="1219200"/>
          <a:ext cx="8763000" cy="5334000"/>
        </p:xfrm>
        <a:graphic>
          <a:graphicData uri="http://schemas.openxmlformats.org/drawingml/2006/table">
            <a:tbl>
              <a:tblPr/>
              <a:tblGrid>
                <a:gridCol w="4572000">
                  <a:extLst>
                    <a:ext uri="{9D8B030D-6E8A-4147-A177-3AD203B41FA5}">
                      <a16:colId xmlns:a16="http://schemas.microsoft.com/office/drawing/2014/main" xmlns="" val="4270073643"/>
                    </a:ext>
                  </a:extLst>
                </a:gridCol>
                <a:gridCol w="4191000">
                  <a:extLst>
                    <a:ext uri="{9D8B030D-6E8A-4147-A177-3AD203B41FA5}">
                      <a16:colId xmlns:a16="http://schemas.microsoft.com/office/drawing/2014/main" xmlns="" val="1017948641"/>
                    </a:ext>
                  </a:extLst>
                </a:gridCol>
              </a:tblGrid>
              <a:tr h="889000"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Without Computer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With Computer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64883363"/>
                  </a:ext>
                </a:extLst>
              </a:tr>
              <a:tr h="889000">
                <a:tc>
                  <a:txBody>
                    <a:bodyPr/>
                    <a:lstStyle>
                      <a:lvl1pPr marL="609600" indent="-609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 marL="1066800" indent="-609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 marL="1524000" indent="-609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marL="1981200" indent="-609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marL="2438400" indent="-609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marL="2895600" indent="-609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marL="3352800" indent="-609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marL="3810000" indent="-609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marL="4267200" indent="-609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609600" marR="0" lvl="0" indent="-60960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Monotype Sorts" pitchFamily="2" charset="2"/>
                        <a:buAutoNum type="arabicPeriod"/>
                        <a:tabLst/>
                      </a:pPr>
                      <a:r>
                        <a:rPr kumimoji="1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What is the problem?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73935114"/>
                  </a:ext>
                </a:extLst>
              </a:tr>
              <a:tr h="889000">
                <a:tc>
                  <a:txBody>
                    <a:bodyPr/>
                    <a:lstStyle>
                      <a:lvl1pPr marL="609600" indent="-609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 marL="1066800" indent="-609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 marL="1524000" indent="-609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marL="1981200" indent="-609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marL="2438400" indent="-609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marL="2895600" indent="-609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marL="3352800" indent="-609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marL="3810000" indent="-609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marL="4267200" indent="-609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609600" marR="0" lvl="0" indent="-60960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Monotype Sorts" pitchFamily="2" charset="2"/>
                        <a:buAutoNum type="arabicPeriod" startAt="2"/>
                        <a:tabLst/>
                      </a:pPr>
                      <a:r>
                        <a:rPr kumimoji="1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Make a model of the problem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Develop an algorithm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16224587"/>
                  </a:ext>
                </a:extLst>
              </a:tr>
              <a:tr h="889000">
                <a:tc>
                  <a:txBody>
                    <a:bodyPr/>
                    <a:lstStyle>
                      <a:lvl1pPr marL="609600" indent="-609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 marL="1066800" indent="-609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 marL="1524000" indent="-609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marL="1981200" indent="-609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marL="2438400" indent="-609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marL="2895600" indent="-609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marL="3352800" indent="-609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marL="3810000" indent="-609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marL="4267200" indent="-609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609600" marR="0" lvl="0" indent="-60960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Monotype Sorts" pitchFamily="2" charset="2"/>
                        <a:buAutoNum type="arabicPeriod" startAt="3"/>
                        <a:tabLst/>
                      </a:pPr>
                      <a:r>
                        <a:rPr kumimoji="1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Analyze the model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Use a flowchart?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99378818"/>
                  </a:ext>
                </a:extLst>
              </a:tr>
              <a:tr h="889000">
                <a:tc>
                  <a:txBody>
                    <a:bodyPr/>
                    <a:lstStyle>
                      <a:lvl1pPr marL="609600" indent="-609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 marL="1066800" indent="-609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 marL="1524000" indent="-609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marL="1981200" indent="-609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marL="2438400" indent="-609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marL="2895600" indent="-609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marL="3352800" indent="-609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marL="3810000" indent="-609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marL="4267200" indent="-609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609600" marR="0" lvl="0" indent="-60960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Monotype Sorts" pitchFamily="2" charset="2"/>
                        <a:buAutoNum type="arabicPeriod" startAt="4"/>
                        <a:tabLst/>
                      </a:pPr>
                      <a:r>
                        <a:rPr kumimoji="1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Find the solution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Write a computer program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92182254"/>
                  </a:ext>
                </a:extLst>
              </a:tr>
              <a:tr h="889000">
                <a:tc>
                  <a:txBody>
                    <a:bodyPr/>
                    <a:lstStyle>
                      <a:lvl1pPr marL="609600" indent="-609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 marL="1066800" indent="-609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 marL="1524000" indent="-609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marL="1981200" indent="-609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marL="2438400" indent="-609600"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marL="2895600" indent="-609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marL="3352800" indent="-609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marL="3810000" indent="-609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marL="4267200" indent="-609600"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609600" marR="0" lvl="0" indent="-60960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Monotype Sorts" pitchFamily="2" charset="2"/>
                        <a:buAutoNum type="arabicPeriod" startAt="5"/>
                        <a:tabLst/>
                      </a:pPr>
                      <a:r>
                        <a:rPr kumimoji="1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Check the solution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Font typeface="Monotype Sorts" pitchFamily="2" charset="2"/>
                        <a:defRPr kumimoji="1" sz="3200">
                          <a:solidFill>
                            <a:schemeClr val="bg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Run the program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32437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1980826"/>
      </p:ext>
    </p:extLst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69963"/>
          </a:xfrm>
          <a:gradFill rotWithShape="1">
            <a:gsLst>
              <a:gs pos="0">
                <a:srgbClr val="000000"/>
              </a:gs>
              <a:gs pos="100000">
                <a:srgbClr val="0000FF"/>
              </a:gs>
            </a:gsLst>
            <a:lin ang="0" scaled="1"/>
          </a:gradFill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lIns="378000" tIns="118800" rIns="126000" bIns="118800"/>
          <a:lstStyle/>
          <a:p>
            <a:pPr algn="l"/>
            <a:r>
              <a:rPr lang="en-CA" altLang="en-US" sz="4800" smtClean="0">
                <a:solidFill>
                  <a:srgbClr val="FFFF00"/>
                </a:solidFill>
              </a:rPr>
              <a:t>Problem Solving…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839200" cy="5486400"/>
          </a:xfrm>
        </p:spPr>
        <p:txBody>
          <a:bodyPr/>
          <a:lstStyle/>
          <a:p>
            <a:pPr marL="685800" indent="-685800">
              <a:lnSpc>
                <a:spcPct val="100000"/>
              </a:lnSpc>
            </a:pPr>
            <a:r>
              <a:rPr lang="en-CA" altLang="en-US" smtClean="0">
                <a:latin typeface="Verdana" panose="020B0604030504040204" pitchFamily="34" charset="0"/>
              </a:rPr>
              <a:t>Continuing with our analysis of higher-level problem solving techniques, today we will examine the concept of </a:t>
            </a:r>
            <a:r>
              <a:rPr lang="en-CA" altLang="en-US" smtClean="0">
                <a:solidFill>
                  <a:srgbClr val="FFFF00"/>
                </a:solidFill>
                <a:latin typeface="Verdana" panose="020B0604030504040204" pitchFamily="34" charset="0"/>
              </a:rPr>
              <a:t>Top Down Design</a:t>
            </a:r>
          </a:p>
          <a:p>
            <a:pPr marL="685800" indent="-685800">
              <a:lnSpc>
                <a:spcPct val="100000"/>
              </a:lnSpc>
            </a:pPr>
            <a:r>
              <a:rPr lang="en-CA" altLang="en-US" smtClean="0">
                <a:latin typeface="Verdana" panose="020B0604030504040204" pitchFamily="34" charset="0"/>
              </a:rPr>
              <a:t>Problem solving often involves </a:t>
            </a:r>
            <a:r>
              <a:rPr lang="en-CA" altLang="en-US" smtClean="0">
                <a:solidFill>
                  <a:srgbClr val="FFFF00"/>
                </a:solidFill>
                <a:latin typeface="Verdana" panose="020B0604030504040204" pitchFamily="34" charset="0"/>
              </a:rPr>
              <a:t>breaking a problem down</a:t>
            </a:r>
            <a:r>
              <a:rPr lang="en-CA" altLang="en-US" smtClean="0">
                <a:latin typeface="Verdana" panose="020B0604030504040204" pitchFamily="34" charset="0"/>
              </a:rPr>
              <a:t> into smaller more manageable parts</a:t>
            </a:r>
          </a:p>
          <a:p>
            <a:pPr marL="685800" indent="-685800">
              <a:lnSpc>
                <a:spcPct val="100000"/>
              </a:lnSpc>
            </a:pPr>
            <a:r>
              <a:rPr lang="en-CA" altLang="en-US" smtClean="0">
                <a:latin typeface="Verdana" panose="020B0604030504040204" pitchFamily="34" charset="0"/>
              </a:rPr>
              <a:t>Then deal with each part </a:t>
            </a:r>
            <a:r>
              <a:rPr lang="en-CA" altLang="en-US" smtClean="0">
                <a:solidFill>
                  <a:srgbClr val="FFFF00"/>
                </a:solidFill>
                <a:latin typeface="Verdana" panose="020B0604030504040204" pitchFamily="34" charset="0"/>
              </a:rPr>
              <a:t>individually</a:t>
            </a:r>
          </a:p>
        </p:txBody>
      </p:sp>
    </p:spTree>
    <p:extLst>
      <p:ext uri="{BB962C8B-B14F-4D97-AF65-F5344CB8AC3E}">
        <p14:creationId xmlns:p14="http://schemas.microsoft.com/office/powerpoint/2010/main" val="149905583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69963"/>
          </a:xfrm>
          <a:gradFill rotWithShape="1">
            <a:gsLst>
              <a:gs pos="0">
                <a:srgbClr val="000000"/>
              </a:gs>
              <a:gs pos="100000">
                <a:srgbClr val="0000FF"/>
              </a:gs>
            </a:gsLst>
            <a:lin ang="0" scaled="1"/>
          </a:gradFill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lIns="378000" tIns="118800" rIns="126000" bIns="118800"/>
          <a:lstStyle/>
          <a:p>
            <a:pPr algn="l"/>
            <a:r>
              <a:rPr lang="en-CA" altLang="en-US" sz="4800" smtClean="0">
                <a:solidFill>
                  <a:srgbClr val="FFFF00"/>
                </a:solidFill>
              </a:rPr>
              <a:t>Top Down Design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839200" cy="5486400"/>
          </a:xfrm>
        </p:spPr>
        <p:txBody>
          <a:bodyPr/>
          <a:lstStyle/>
          <a:p>
            <a:pPr marL="685800" indent="-685800">
              <a:lnSpc>
                <a:spcPct val="100000"/>
              </a:lnSpc>
            </a:pPr>
            <a:r>
              <a:rPr lang="en-CA" altLang="en-US" sz="3700" smtClean="0">
                <a:latin typeface="Verdana" panose="020B0604030504040204" pitchFamily="34" charset="0"/>
              </a:rPr>
              <a:t>This method is well suited to problem solving</a:t>
            </a:r>
          </a:p>
          <a:p>
            <a:pPr marL="685800" indent="-685800">
              <a:lnSpc>
                <a:spcPct val="100000"/>
              </a:lnSpc>
            </a:pPr>
            <a:r>
              <a:rPr lang="en-CA" altLang="en-US" sz="3700" smtClean="0">
                <a:latin typeface="Verdana" panose="020B0604030504040204" pitchFamily="34" charset="0"/>
              </a:rPr>
              <a:t>It allows us to start with </a:t>
            </a:r>
            <a:r>
              <a:rPr lang="en-CA" altLang="en-US" sz="3700" smtClean="0">
                <a:solidFill>
                  <a:srgbClr val="FFFF00"/>
                </a:solidFill>
                <a:latin typeface="Verdana" panose="020B0604030504040204" pitchFamily="34" charset="0"/>
              </a:rPr>
              <a:t>general</a:t>
            </a:r>
            <a:r>
              <a:rPr lang="en-CA" altLang="en-US" sz="3700" smtClean="0">
                <a:latin typeface="Verdana" panose="020B0604030504040204" pitchFamily="34" charset="0"/>
              </a:rPr>
              <a:t> steps and </a:t>
            </a:r>
            <a:r>
              <a:rPr lang="en-CA" altLang="en-US" sz="3700" smtClean="0">
                <a:solidFill>
                  <a:srgbClr val="FFFF00"/>
                </a:solidFill>
                <a:latin typeface="Verdana" panose="020B0604030504040204" pitchFamily="34" charset="0"/>
              </a:rPr>
              <a:t>elaborate</a:t>
            </a:r>
            <a:r>
              <a:rPr lang="en-CA" altLang="en-US" sz="3700" smtClean="0">
                <a:latin typeface="Verdana" panose="020B0604030504040204" pitchFamily="34" charset="0"/>
              </a:rPr>
              <a:t> on them until the problem is </a:t>
            </a:r>
            <a:r>
              <a:rPr lang="en-CA" altLang="en-US" sz="3700" smtClean="0">
                <a:solidFill>
                  <a:srgbClr val="FFFF00"/>
                </a:solidFill>
                <a:latin typeface="Verdana" panose="020B0604030504040204" pitchFamily="34" charset="0"/>
              </a:rPr>
              <a:t>solved</a:t>
            </a:r>
          </a:p>
          <a:p>
            <a:pPr marL="685800" indent="-685800">
              <a:lnSpc>
                <a:spcPct val="100000"/>
              </a:lnSpc>
            </a:pPr>
            <a:r>
              <a:rPr lang="en-CA" altLang="en-US" sz="3700" smtClean="0">
                <a:latin typeface="Verdana" panose="020B0604030504040204" pitchFamily="34" charset="0"/>
              </a:rPr>
              <a:t>The process of making the steps more and more specific in top down design is called </a:t>
            </a:r>
            <a:r>
              <a:rPr lang="en-CA" altLang="en-US" sz="3700" b="1" smtClean="0">
                <a:solidFill>
                  <a:srgbClr val="FFFF00"/>
                </a:solidFill>
                <a:latin typeface="Verdana" panose="020B0604030504040204" pitchFamily="34" charset="0"/>
              </a:rPr>
              <a:t>stepwise refinement</a:t>
            </a:r>
          </a:p>
        </p:txBody>
      </p:sp>
    </p:spTree>
    <p:extLst>
      <p:ext uri="{BB962C8B-B14F-4D97-AF65-F5344CB8AC3E}">
        <p14:creationId xmlns:p14="http://schemas.microsoft.com/office/powerpoint/2010/main" val="2507007165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FF">
            <a:alpha val="50000"/>
          </a:srgbClr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FF">
            <a:alpha val="50000"/>
          </a:srgbClr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Default Design">
  <a:themeElements>
    <a:clrScheme name="2_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Default Design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">
    <a:dk1>
      <a:srgbClr val="000066"/>
    </a:dk1>
    <a:lt1>
      <a:srgbClr val="0000CC"/>
    </a:lt1>
    <a:dk2>
      <a:srgbClr val="CCFFFF"/>
    </a:dk2>
    <a:lt2>
      <a:srgbClr val="000066"/>
    </a:lt2>
    <a:accent1>
      <a:srgbClr val="CC99FF"/>
    </a:accent1>
    <a:accent2>
      <a:srgbClr val="9999FF"/>
    </a:accent2>
    <a:accent3>
      <a:srgbClr val="AAAAE2"/>
    </a:accent3>
    <a:accent4>
      <a:srgbClr val="000056"/>
    </a:accent4>
    <a:accent5>
      <a:srgbClr val="E2CAFF"/>
    </a:accent5>
    <a:accent6>
      <a:srgbClr val="8A8AE7"/>
    </a:accent6>
    <a:hlink>
      <a:srgbClr val="000066"/>
    </a:hlink>
    <a:folHlink>
      <a:srgbClr val="0066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1285</Words>
  <Application>Microsoft Office PowerPoint</Application>
  <PresentationFormat>On-screen Show (4:3)</PresentationFormat>
  <Paragraphs>293</Paragraphs>
  <Slides>37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37</vt:i4>
      </vt:variant>
    </vt:vector>
  </HeadingPairs>
  <TitlesOfParts>
    <vt:vector size="41" baseType="lpstr">
      <vt:lpstr>1_Default Design</vt:lpstr>
      <vt:lpstr>Default Design</vt:lpstr>
      <vt:lpstr>2_Default Design</vt:lpstr>
      <vt:lpstr>3_Default Design</vt:lpstr>
      <vt:lpstr>PowerPoint Presentation</vt:lpstr>
      <vt:lpstr>Algorithm</vt:lpstr>
      <vt:lpstr>Algorithm</vt:lpstr>
      <vt:lpstr>Algorithm (cont’d)</vt:lpstr>
      <vt:lpstr>Algorithm (cont’d)</vt:lpstr>
      <vt:lpstr>Algorithm (cont’d)</vt:lpstr>
      <vt:lpstr>Algorithm (cont’d)</vt:lpstr>
      <vt:lpstr>Problem Solving…</vt:lpstr>
      <vt:lpstr>Top Down Design</vt:lpstr>
      <vt:lpstr>Let’s Try it…</vt:lpstr>
      <vt:lpstr>Top Down Design (cont’d)</vt:lpstr>
      <vt:lpstr>Top Down Design (cont’d)</vt:lpstr>
      <vt:lpstr>Top Down Design (cont’d)</vt:lpstr>
      <vt:lpstr>Another Example…</vt:lpstr>
      <vt:lpstr>The ATM example (cont’d)</vt:lpstr>
      <vt:lpstr>The ATM example (cont’d)</vt:lpstr>
      <vt:lpstr>The ATM example (cont’d)</vt:lpstr>
      <vt:lpstr>The ATM example (cont’d)</vt:lpstr>
      <vt:lpstr>Top Down Design (cont’d)</vt:lpstr>
      <vt:lpstr>Logical Representations</vt:lpstr>
      <vt:lpstr>Flowchart Symbols</vt:lpstr>
      <vt:lpstr>Flowchart Symbols</vt:lpstr>
      <vt:lpstr>Flowchart Symbols (cont’d)</vt:lpstr>
      <vt:lpstr>Let’s Try it…</vt:lpstr>
      <vt:lpstr>Solution…</vt:lpstr>
      <vt:lpstr>Solution…</vt:lpstr>
      <vt:lpstr>Solution…</vt:lpstr>
      <vt:lpstr>Another one…</vt:lpstr>
      <vt:lpstr>Solution…</vt:lpstr>
      <vt:lpstr>“Decision Symbol”</vt:lpstr>
      <vt:lpstr>PowerPoint Presentation</vt:lpstr>
      <vt:lpstr>PowerPoint Presentation</vt:lpstr>
      <vt:lpstr>Last one…</vt:lpstr>
      <vt:lpstr>Problem (cont’d)</vt:lpstr>
      <vt:lpstr>Problem (cont’d)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Lawrence Wachs</dc:creator>
  <cp:lastModifiedBy>Karen Latimer</cp:lastModifiedBy>
  <cp:revision>5</cp:revision>
  <dcterms:created xsi:type="dcterms:W3CDTF">2018-09-18T18:27:43Z</dcterms:created>
  <dcterms:modified xsi:type="dcterms:W3CDTF">2020-09-21T13:23:08Z</dcterms:modified>
</cp:coreProperties>
</file>