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8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1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3733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0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2079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4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38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8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8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3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3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4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3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5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95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2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DBDDD-509B-427F-ABBC-B25494A44A3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9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kheJDcld0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Trigonometry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2</a:t>
            </a:r>
          </a:p>
          <a:p>
            <a:r>
              <a:rPr lang="en-US" dirty="0" smtClean="0"/>
              <a:t>Math Essentials 20S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383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Trigonometric Ratios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ratios </a:t>
            </a:r>
            <a:r>
              <a:rPr lang="en-US" b="1" i="1" dirty="0" smtClean="0"/>
              <a:t>length of the adjacent side/ length of the hypotenuse </a:t>
            </a:r>
            <a:r>
              <a:rPr lang="en-US" dirty="0" smtClean="0"/>
              <a:t>and length of the </a:t>
            </a:r>
            <a:r>
              <a:rPr lang="en-US" b="1" i="1" dirty="0" smtClean="0"/>
              <a:t>opposite side/length of the adjacent side </a:t>
            </a:r>
            <a:r>
              <a:rPr lang="en-US" dirty="0" smtClean="0"/>
              <a:t>will also be constant for similar triangles.</a:t>
            </a:r>
          </a:p>
          <a:p>
            <a:endParaRPr lang="en-US" dirty="0"/>
          </a:p>
          <a:p>
            <a:r>
              <a:rPr lang="en-US" dirty="0" smtClean="0"/>
              <a:t>These 3 ratios have been given special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27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Trigonometric Ratios </a:t>
            </a:r>
            <a:r>
              <a:rPr lang="en-US" dirty="0" smtClean="0"/>
              <a:t>1</a:t>
            </a:r>
            <a:br>
              <a:rPr lang="en-US" dirty="0" smtClean="0"/>
            </a:br>
            <a:r>
              <a:rPr lang="en-US" dirty="0" smtClean="0"/>
              <a:t>The Sine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Sine – the ratio of the length of the side opposite a given angle (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) to the length of the hypotenuse. (Use abbreviation sin)</a:t>
            </a:r>
          </a:p>
          <a:p>
            <a:endParaRPr lang="en-US" dirty="0">
              <a:latin typeface="Verdana"/>
              <a:ea typeface="Verdana"/>
            </a:endParaRPr>
          </a:p>
          <a:p>
            <a:r>
              <a:rPr lang="en-US" dirty="0" smtClean="0">
                <a:latin typeface="Verdana"/>
                <a:ea typeface="Verdana"/>
              </a:rPr>
              <a:t>Sin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length of the opposite side/ length of the hypotenuse</a:t>
            </a:r>
          </a:p>
          <a:p>
            <a:endParaRPr lang="en-US" dirty="0" smtClean="0">
              <a:latin typeface="Verdana"/>
              <a:ea typeface="Verdana"/>
            </a:endParaRPr>
          </a:p>
          <a:p>
            <a:pPr marL="0" indent="0">
              <a:buNone/>
            </a:pPr>
            <a:r>
              <a:rPr lang="en-US" dirty="0" smtClean="0">
                <a:latin typeface="Verdana"/>
                <a:ea typeface="Verdana"/>
              </a:rPr>
              <a:t>								or</a:t>
            </a:r>
          </a:p>
          <a:p>
            <a:pPr marL="0" indent="0">
              <a:buNone/>
            </a:pPr>
            <a:r>
              <a:rPr lang="en-US" dirty="0" smtClean="0">
                <a:latin typeface="Verdana"/>
                <a:ea typeface="Verdana"/>
              </a:rPr>
              <a:t>							Sin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O/H</a:t>
            </a:r>
          </a:p>
          <a:p>
            <a:pPr marL="0" indent="0">
              <a:buNone/>
            </a:pPr>
            <a:endParaRPr lang="en-US" dirty="0" smtClean="0">
              <a:latin typeface="Verdana"/>
              <a:ea typeface="Verdana"/>
            </a:endParaRPr>
          </a:p>
          <a:p>
            <a:pPr marL="0" indent="0">
              <a:buNone/>
            </a:pPr>
            <a:r>
              <a:rPr lang="en-US" dirty="0" smtClean="0">
                <a:latin typeface="Verdana"/>
                <a:ea typeface="Verdana"/>
              </a:rPr>
              <a:t>In the example: sin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= BC/AB</a:t>
            </a:r>
            <a:endParaRPr lang="en-US" dirty="0">
              <a:latin typeface="Verdana"/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1995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2.1 Trigonometric Ratios 1</a:t>
            </a:r>
            <a:br>
              <a:rPr lang="en-US" dirty="0" smtClean="0"/>
            </a:br>
            <a:r>
              <a:rPr lang="en-US" dirty="0" smtClean="0"/>
              <a:t>The Cosine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507" y="2160589"/>
            <a:ext cx="8596668" cy="3880773"/>
          </a:xfrm>
        </p:spPr>
        <p:txBody>
          <a:bodyPr/>
          <a:lstStyle/>
          <a:p>
            <a:r>
              <a:rPr lang="en-US" dirty="0" smtClean="0"/>
              <a:t>Cosine – the ratio of the length of the side </a:t>
            </a:r>
            <a:r>
              <a:rPr lang="en-US" b="1" dirty="0" smtClean="0"/>
              <a:t>adjacent</a:t>
            </a:r>
            <a:r>
              <a:rPr lang="en-US" dirty="0" smtClean="0"/>
              <a:t> a given angle to the length of the </a:t>
            </a:r>
            <a:r>
              <a:rPr lang="en-US" b="1" dirty="0" smtClean="0"/>
              <a:t>hypotenuse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Cos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</a:t>
            </a:r>
            <a:r>
              <a:rPr lang="en-US" b="1" i="1" dirty="0" smtClean="0">
                <a:latin typeface="Verdana"/>
                <a:ea typeface="Verdana"/>
              </a:rPr>
              <a:t>length of the adjacent side/length of the hypotenuse</a:t>
            </a:r>
          </a:p>
          <a:p>
            <a:pPr marL="0" indent="0">
              <a:buNone/>
            </a:pPr>
            <a:r>
              <a:rPr lang="en-US" b="1" i="1" dirty="0">
                <a:latin typeface="Verdana"/>
                <a:ea typeface="Verdana"/>
              </a:rPr>
              <a:t>	</a:t>
            </a:r>
            <a:r>
              <a:rPr lang="en-US" b="1" i="1" dirty="0" smtClean="0">
                <a:latin typeface="Verdana"/>
                <a:ea typeface="Verdana"/>
              </a:rPr>
              <a:t>							</a:t>
            </a:r>
            <a:r>
              <a:rPr lang="en-US" dirty="0" smtClean="0">
                <a:latin typeface="Verdana"/>
                <a:ea typeface="Verdana"/>
              </a:rPr>
              <a:t>or</a:t>
            </a:r>
          </a:p>
          <a:p>
            <a:pPr marL="0" indent="0">
              <a:buNone/>
            </a:pPr>
            <a:r>
              <a:rPr lang="en-US" dirty="0" smtClean="0">
                <a:latin typeface="Verdana"/>
                <a:ea typeface="Verdana"/>
              </a:rPr>
              <a:t>							Cos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A/H</a:t>
            </a:r>
            <a:endParaRPr lang="en-US" dirty="0">
              <a:latin typeface="Verdana"/>
              <a:ea typeface="Verdana"/>
            </a:endParaRPr>
          </a:p>
          <a:p>
            <a:pPr marL="0" indent="0">
              <a:buNone/>
            </a:pPr>
            <a:r>
              <a:rPr lang="en-US" dirty="0" smtClean="0"/>
              <a:t>In the example: cos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AC/AB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3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2.2 </a:t>
            </a:r>
            <a:r>
              <a:rPr lang="en-US" dirty="0"/>
              <a:t>Trigonometric Ratios </a:t>
            </a:r>
            <a:r>
              <a:rPr lang="en-US" dirty="0" smtClean="0"/>
              <a:t>1</a:t>
            </a:r>
            <a:br>
              <a:rPr lang="en-US" dirty="0" smtClean="0"/>
            </a:br>
            <a:r>
              <a:rPr lang="en-US" dirty="0" smtClean="0"/>
              <a:t>The Tangent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Tangent – the ratio of the sides opposite and adjacent to an angle</a:t>
            </a:r>
          </a:p>
          <a:p>
            <a:endParaRPr lang="en-US" dirty="0"/>
          </a:p>
          <a:p>
            <a:r>
              <a:rPr lang="en-US" dirty="0" smtClean="0"/>
              <a:t>Tan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length of the opposite side/length of the adjacent side</a:t>
            </a:r>
          </a:p>
          <a:p>
            <a:pPr marL="0" indent="0">
              <a:buNone/>
            </a:pPr>
            <a:r>
              <a:rPr lang="en-US" dirty="0" smtClean="0">
                <a:latin typeface="Verdana"/>
                <a:ea typeface="Verdana"/>
              </a:rPr>
              <a:t>							or</a:t>
            </a:r>
          </a:p>
          <a:p>
            <a:pPr marL="0" indent="0">
              <a:buNone/>
            </a:pPr>
            <a:r>
              <a:rPr lang="en-US" dirty="0" smtClean="0">
                <a:latin typeface="Verdana"/>
                <a:ea typeface="Verdana"/>
              </a:rPr>
              <a:t>					tan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O/H</a:t>
            </a:r>
          </a:p>
          <a:p>
            <a:pPr marL="0" indent="0">
              <a:buNone/>
            </a:pPr>
            <a:endParaRPr lang="en-US" dirty="0">
              <a:latin typeface="Verdana"/>
              <a:ea typeface="Verdana"/>
            </a:endParaRPr>
          </a:p>
          <a:p>
            <a:pPr marL="0" indent="0">
              <a:buNone/>
            </a:pPr>
            <a:r>
              <a:rPr lang="en-US" dirty="0" smtClean="0">
                <a:latin typeface="Verdana"/>
                <a:ea typeface="Verdana"/>
              </a:rPr>
              <a:t>In the example: tan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BC/AC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7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Trigonometric Ratios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remember these 3 formulas?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4000" dirty="0" smtClean="0"/>
              <a:t>				SOH CAH TOA</a:t>
            </a:r>
          </a:p>
          <a:p>
            <a:pPr marL="457200" lvl="1" indent="0">
              <a:buNone/>
            </a:pPr>
            <a:endParaRPr lang="en-US" sz="4000" dirty="0"/>
          </a:p>
          <a:p>
            <a:pPr marL="457200" lvl="1" indent="0">
              <a:buNone/>
            </a:pPr>
            <a:endParaRPr lang="en-US" sz="4000" dirty="0" smtClean="0"/>
          </a:p>
          <a:p>
            <a:pPr marL="457200" lvl="1" indent="0">
              <a:buNone/>
            </a:pPr>
            <a:r>
              <a:rPr lang="en-US" sz="1800" dirty="0" smtClean="0">
                <a:hlinkClick r:id="rId2"/>
              </a:rPr>
              <a:t>https</a:t>
            </a:r>
            <a:r>
              <a:rPr lang="en-US" sz="1800" dirty="0">
                <a:hlinkClick r:id="rId2"/>
              </a:rPr>
              <a:t>://www.youtube.com/watch?v=ZkheJDcld0E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5898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Trigonometric Ratios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  Solve for x in the following triangle using the sine ratio.</a:t>
            </a:r>
          </a:p>
          <a:p>
            <a:endParaRPr lang="en-US" dirty="0"/>
          </a:p>
          <a:p>
            <a:r>
              <a:rPr lang="en-US" dirty="0" smtClean="0"/>
              <a:t>Sin 60 = x/10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04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Trigonometric Ratios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2: Solve for x in the following triangle using the cosine ratio.</a:t>
            </a:r>
          </a:p>
          <a:p>
            <a:r>
              <a:rPr lang="en-US" dirty="0" smtClean="0"/>
              <a:t>Cos 35 = x/21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96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Trigonometric Ratios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3: Solve for x in the triangle using the tangent ratio.</a:t>
            </a:r>
          </a:p>
          <a:p>
            <a:endParaRPr lang="en-US" dirty="0"/>
          </a:p>
          <a:p>
            <a:r>
              <a:rPr lang="en-US" dirty="0" smtClean="0"/>
              <a:t>Tan 47 = x/54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4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Trigonometric Ratios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4: Solve for the x in the following angle.</a:t>
            </a:r>
          </a:p>
          <a:p>
            <a:r>
              <a:rPr lang="en-US" dirty="0" smtClean="0"/>
              <a:t>We are given the length of the hypotenuse and finding the length of the adjacent side, therefore we know we will use the cosine ratio</a:t>
            </a:r>
          </a:p>
          <a:p>
            <a:endParaRPr lang="en-US" dirty="0"/>
          </a:p>
          <a:p>
            <a:r>
              <a:rPr lang="en-US" dirty="0" smtClean="0"/>
              <a:t>Cos 25 = x/35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69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Trigonometric Ratios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5: Solve for x in the given triangle</a:t>
            </a:r>
          </a:p>
          <a:p>
            <a:endParaRPr lang="en-US" dirty="0"/>
          </a:p>
          <a:p>
            <a:r>
              <a:rPr lang="en-US" dirty="0" smtClean="0"/>
              <a:t>We are given the adjacent side and we are finding the opposite side, therefore we know we are using the tangent ratio</a:t>
            </a:r>
          </a:p>
          <a:p>
            <a:endParaRPr lang="en-US" dirty="0"/>
          </a:p>
          <a:p>
            <a:r>
              <a:rPr lang="en-US" dirty="0" smtClean="0"/>
              <a:t>Tan 54 = x/75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82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2.1 Pythagorean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u="sng" dirty="0" smtClean="0"/>
              <a:t>Right Triangle </a:t>
            </a:r>
            <a:r>
              <a:rPr lang="en-US" sz="2800" dirty="0" smtClean="0"/>
              <a:t>– a triangle with one</a:t>
            </a:r>
            <a:r>
              <a:rPr lang="en-US" sz="2800" b="1" dirty="0" smtClean="0"/>
              <a:t> right </a:t>
            </a:r>
            <a:r>
              <a:rPr lang="en-US" sz="2800" dirty="0" smtClean="0"/>
              <a:t>angle (or 90 degrees)</a:t>
            </a:r>
          </a:p>
          <a:p>
            <a:endParaRPr lang="en-US" sz="2800" dirty="0" smtClean="0"/>
          </a:p>
          <a:p>
            <a:r>
              <a:rPr lang="en-US" sz="2800" b="1" u="sng" dirty="0" smtClean="0"/>
              <a:t>Hypotenuse </a:t>
            </a:r>
            <a:r>
              <a:rPr lang="en-US" sz="2800" dirty="0" smtClean="0"/>
              <a:t>– The </a:t>
            </a:r>
            <a:r>
              <a:rPr lang="en-US" sz="2800" b="1" dirty="0" smtClean="0"/>
              <a:t>longest</a:t>
            </a:r>
            <a:r>
              <a:rPr lang="en-US" sz="2800" dirty="0" smtClean="0"/>
              <a:t> side of a triangle,</a:t>
            </a:r>
            <a:r>
              <a:rPr lang="en-US" sz="2800" b="1" dirty="0" smtClean="0"/>
              <a:t> opposite </a:t>
            </a:r>
            <a:r>
              <a:rPr lang="en-US" sz="2800" dirty="0" smtClean="0"/>
              <a:t>the 90 degree angle</a:t>
            </a:r>
          </a:p>
          <a:p>
            <a:endParaRPr lang="en-US" sz="2800" dirty="0" smtClean="0"/>
          </a:p>
          <a:p>
            <a:r>
              <a:rPr lang="en-US" sz="2800" b="1" u="sng" dirty="0" smtClean="0"/>
              <a:t>Legs</a:t>
            </a:r>
            <a:r>
              <a:rPr lang="en-US" sz="2800" dirty="0" smtClean="0"/>
              <a:t> – the two sides that connect from a </a:t>
            </a:r>
            <a:r>
              <a:rPr lang="en-US" sz="2800" b="1" dirty="0" smtClean="0"/>
              <a:t>right </a:t>
            </a:r>
            <a:r>
              <a:rPr lang="en-US" sz="2800" dirty="0" smtClean="0"/>
              <a:t>angle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08343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Trigonometric Ratios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6: Solve for x in the given triangle</a:t>
            </a:r>
          </a:p>
          <a:p>
            <a:endParaRPr lang="en-US" dirty="0"/>
          </a:p>
          <a:p>
            <a:r>
              <a:rPr lang="en-US" dirty="0" smtClean="0"/>
              <a:t>We are given the hypotenuse and we are finding the opposite side, therefore we know we are using the sine ratio</a:t>
            </a:r>
          </a:p>
          <a:p>
            <a:endParaRPr lang="en-US" dirty="0"/>
          </a:p>
          <a:p>
            <a:r>
              <a:rPr lang="en-US" dirty="0" smtClean="0"/>
              <a:t>Sin 61 = x/42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9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Trigonometric Ratios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Do exercise 2.2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4647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2.3 Trigonometric Ratios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previous examples, we were solving for x in the numerator of the trigonometric ratio.</a:t>
            </a:r>
          </a:p>
          <a:p>
            <a:endParaRPr lang="en-US" dirty="0" smtClean="0"/>
          </a:p>
          <a:p>
            <a:r>
              <a:rPr lang="en-US" dirty="0" smtClean="0"/>
              <a:t>Today we are solving for x in the denominator of the trigonometric ratio.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73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 Trigonometric Ratios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 Solve for x in the given triangle</a:t>
            </a:r>
          </a:p>
          <a:p>
            <a:r>
              <a:rPr lang="en-US" dirty="0" smtClean="0"/>
              <a:t>We are given the length of the opposite side and we are finding the length of the hypotenuse therefore we know we are using the sine ratio</a:t>
            </a:r>
          </a:p>
          <a:p>
            <a:endParaRPr lang="en-US" dirty="0"/>
          </a:p>
          <a:p>
            <a:r>
              <a:rPr lang="en-US" dirty="0" smtClean="0"/>
              <a:t>Sin 20 = 21/x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19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 Trigonometric Ratios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2: Solve for x in the following triangle</a:t>
            </a:r>
          </a:p>
          <a:p>
            <a:endParaRPr lang="en-US" dirty="0"/>
          </a:p>
          <a:p>
            <a:r>
              <a:rPr lang="en-US" dirty="0" smtClean="0"/>
              <a:t>We are given the opposite side and are finding the length of the adjacent side therefore we know we are using the tangent ratio.</a:t>
            </a:r>
          </a:p>
          <a:p>
            <a:endParaRPr lang="en-US" dirty="0"/>
          </a:p>
          <a:p>
            <a:r>
              <a:rPr lang="en-US" dirty="0" smtClean="0"/>
              <a:t>Tan 52 = 36/x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09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 Trigonometric Ratios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3: Solve for x in the following triangle</a:t>
            </a:r>
          </a:p>
          <a:p>
            <a:endParaRPr lang="en-US" dirty="0"/>
          </a:p>
          <a:p>
            <a:r>
              <a:rPr lang="en-US" dirty="0" smtClean="0"/>
              <a:t>We are given the adjacent side and we are looking for the length of the hypotenuse therefore we know we are using the cosine ratio.</a:t>
            </a:r>
          </a:p>
          <a:p>
            <a:endParaRPr lang="en-US" dirty="0"/>
          </a:p>
          <a:p>
            <a:r>
              <a:rPr lang="en-US" dirty="0" smtClean="0"/>
              <a:t>Cos 15 = 10/x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55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 Trigonometric Ratios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Do exercise 2.3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7503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2.4 Trigonometric Ratios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size of the angle is also important to find.</a:t>
            </a:r>
          </a:p>
          <a:p>
            <a:endParaRPr lang="en-US" dirty="0"/>
          </a:p>
          <a:p>
            <a:r>
              <a:rPr lang="en-US" dirty="0" smtClean="0"/>
              <a:t>To find an angle you must use the inverse trigonometric function on your calculator</a:t>
            </a:r>
          </a:p>
          <a:p>
            <a:endParaRPr lang="en-US" dirty="0"/>
          </a:p>
          <a:p>
            <a:r>
              <a:rPr lang="en-US" dirty="0" smtClean="0"/>
              <a:t>Sin </a:t>
            </a:r>
            <a:r>
              <a:rPr lang="en-US" baseline="30000" dirty="0" smtClean="0"/>
              <a:t>-1</a:t>
            </a:r>
            <a:r>
              <a:rPr lang="en-US" dirty="0" smtClean="0"/>
              <a:t>			cos </a:t>
            </a:r>
            <a:r>
              <a:rPr lang="en-US" baseline="30000" dirty="0" smtClean="0"/>
              <a:t>-1   </a:t>
            </a:r>
            <a:r>
              <a:rPr lang="en-US" dirty="0" smtClean="0"/>
              <a:t>				tan </a:t>
            </a:r>
            <a:r>
              <a:rPr lang="en-US" baseline="30000" dirty="0" smtClean="0"/>
              <a:t>-1</a:t>
            </a:r>
          </a:p>
          <a:p>
            <a:endParaRPr lang="en-US" dirty="0" smtClean="0"/>
          </a:p>
          <a:p>
            <a:r>
              <a:rPr lang="en-US" dirty="0" smtClean="0"/>
              <a:t>(You will need the 2</a:t>
            </a:r>
            <a:r>
              <a:rPr lang="en-US" baseline="30000" dirty="0" smtClean="0"/>
              <a:t>nd</a:t>
            </a:r>
            <a:r>
              <a:rPr lang="en-US" dirty="0" smtClean="0"/>
              <a:t> function or shift button on your calculator.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Trigonometric Ratios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Directions:</a:t>
            </a:r>
          </a:p>
          <a:p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smtClean="0"/>
              <a:t>Write down the ratio (equation) you are using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Simplify the fraction (divide)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Solve for the angle using the inverse of your ratio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6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Trigonometric Ratios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 Solve for x in the following triangle</a:t>
            </a:r>
          </a:p>
          <a:p>
            <a:endParaRPr lang="en-US" dirty="0"/>
          </a:p>
          <a:p>
            <a:r>
              <a:rPr lang="en-US" dirty="0" smtClean="0"/>
              <a:t>Tan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/>
              <a:t> = O/A</a:t>
            </a:r>
          </a:p>
          <a:p>
            <a:r>
              <a:rPr lang="en-US" dirty="0" smtClean="0"/>
              <a:t>Tan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</a:t>
            </a:r>
            <a:r>
              <a:rPr lang="en-US" dirty="0" smtClean="0">
                <a:latin typeface="Verdana"/>
                <a:ea typeface="Verdana"/>
              </a:rPr>
              <a:t>9/15</a:t>
            </a:r>
          </a:p>
          <a:p>
            <a:r>
              <a:rPr lang="en-US" dirty="0" smtClean="0">
                <a:latin typeface="Verdana"/>
                <a:ea typeface="Verdana"/>
              </a:rPr>
              <a:t>Tan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.6</a:t>
            </a:r>
          </a:p>
          <a:p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tan</a:t>
            </a:r>
            <a:r>
              <a:rPr lang="en-US" baseline="30000" dirty="0" smtClean="0">
                <a:latin typeface="Verdana"/>
                <a:ea typeface="Verdana"/>
              </a:rPr>
              <a:t>-1 </a:t>
            </a:r>
            <a:r>
              <a:rPr lang="en-US" dirty="0" smtClean="0">
                <a:latin typeface="Verdana"/>
                <a:ea typeface="Verdana"/>
              </a:rPr>
              <a:t>(.6) = 30.1°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74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/>
          <a:lstStyle/>
          <a:p>
            <a:r>
              <a:rPr lang="en-US" dirty="0"/>
              <a:t>2.1 Pythagorean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5901"/>
            <a:ext cx="8596668" cy="45554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Pythagorean Theorem is used to determine the lengths of the sides in right triangles</a:t>
            </a:r>
          </a:p>
          <a:p>
            <a:endParaRPr lang="en-US" sz="2400" dirty="0"/>
          </a:p>
          <a:p>
            <a:r>
              <a:rPr lang="en-US" sz="2400" dirty="0" smtClean="0"/>
              <a:t>Pythagorean Theorem states the</a:t>
            </a:r>
            <a:r>
              <a:rPr lang="en-US" sz="2400" b="1" dirty="0" smtClean="0"/>
              <a:t> sum </a:t>
            </a:r>
            <a:r>
              <a:rPr lang="en-US" sz="2400" dirty="0" smtClean="0"/>
              <a:t>of the squares of the </a:t>
            </a:r>
            <a:r>
              <a:rPr lang="en-US" sz="2400" b="1" dirty="0" smtClean="0"/>
              <a:t>length</a:t>
            </a:r>
            <a:r>
              <a:rPr lang="en-US" sz="2400" dirty="0" smtClean="0"/>
              <a:t> of the legs is equal to the square of the length of the </a:t>
            </a:r>
            <a:r>
              <a:rPr lang="en-US" sz="2400" b="1" dirty="0" smtClean="0"/>
              <a:t>hypotenuse</a:t>
            </a:r>
            <a:r>
              <a:rPr lang="en-US" sz="2400" dirty="0" smtClean="0"/>
              <a:t>.</a:t>
            </a:r>
            <a:endParaRPr lang="en-US" sz="2400" dirty="0"/>
          </a:p>
          <a:p>
            <a:pPr algn="ctr"/>
            <a:r>
              <a:rPr lang="en-US" sz="2400" dirty="0" smtClean="0"/>
              <a:t>Or</a:t>
            </a:r>
          </a:p>
          <a:p>
            <a:pPr algn="ctr"/>
            <a:r>
              <a:rPr lang="en-US" sz="2400" dirty="0"/>
              <a:t>a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b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c</a:t>
            </a:r>
            <a:r>
              <a:rPr lang="en-US" sz="2400" baseline="30000" dirty="0" smtClean="0"/>
              <a:t>2</a:t>
            </a:r>
          </a:p>
          <a:p>
            <a:r>
              <a:rPr lang="en-US" sz="2400" dirty="0" err="1" smtClean="0"/>
              <a:t>a,b</a:t>
            </a:r>
            <a:r>
              <a:rPr lang="en-US" sz="2400" dirty="0" smtClean="0"/>
              <a:t> represent the legs; c represents the hypotenuse</a:t>
            </a:r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3744306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Trigonometric Ratios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2: solve for x in the given triangle</a:t>
            </a:r>
          </a:p>
          <a:p>
            <a:endParaRPr lang="en-US" dirty="0"/>
          </a:p>
          <a:p>
            <a:r>
              <a:rPr lang="en-US" dirty="0" smtClean="0"/>
              <a:t>Cos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A/H</a:t>
            </a:r>
          </a:p>
          <a:p>
            <a:r>
              <a:rPr lang="en-US" dirty="0" smtClean="0">
                <a:latin typeface="Verdana"/>
                <a:ea typeface="Verdana"/>
              </a:rPr>
              <a:t>Cos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</a:t>
            </a:r>
            <a:r>
              <a:rPr lang="en-US" dirty="0" smtClean="0">
                <a:latin typeface="Verdana"/>
                <a:ea typeface="Verdana"/>
              </a:rPr>
              <a:t>45/60</a:t>
            </a:r>
          </a:p>
          <a:p>
            <a:r>
              <a:rPr lang="en-US" dirty="0" smtClean="0">
                <a:latin typeface="Verdana"/>
                <a:ea typeface="Verdana"/>
              </a:rPr>
              <a:t>Cos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.75</a:t>
            </a:r>
          </a:p>
          <a:p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cos</a:t>
            </a:r>
            <a:r>
              <a:rPr lang="en-US" baseline="30000" dirty="0" smtClean="0">
                <a:latin typeface="Verdana"/>
                <a:ea typeface="Verdana"/>
              </a:rPr>
              <a:t>-1</a:t>
            </a:r>
            <a:r>
              <a:rPr lang="en-US" dirty="0" smtClean="0">
                <a:latin typeface="Verdana"/>
                <a:ea typeface="Verdana"/>
              </a:rPr>
              <a:t> (.75)</a:t>
            </a:r>
          </a:p>
          <a:p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41.4 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9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Trigonometric Ratios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3: Solve for x in the given triangle</a:t>
            </a:r>
          </a:p>
          <a:p>
            <a:endParaRPr lang="en-US" dirty="0"/>
          </a:p>
          <a:p>
            <a:r>
              <a:rPr lang="en-US" dirty="0" smtClean="0"/>
              <a:t>Sin x = O/H</a:t>
            </a:r>
          </a:p>
          <a:p>
            <a:r>
              <a:rPr lang="en-US" dirty="0" smtClean="0"/>
              <a:t>Sin x = </a:t>
            </a:r>
            <a:r>
              <a:rPr lang="en-US" dirty="0" smtClean="0"/>
              <a:t>18/25</a:t>
            </a:r>
          </a:p>
          <a:p>
            <a:r>
              <a:rPr lang="en-US" dirty="0" smtClean="0"/>
              <a:t>Sin x = .72</a:t>
            </a:r>
          </a:p>
          <a:p>
            <a:r>
              <a:rPr lang="en-US" dirty="0" smtClean="0"/>
              <a:t>X = sin</a:t>
            </a:r>
            <a:r>
              <a:rPr lang="en-US" baseline="30000" dirty="0" smtClean="0"/>
              <a:t>-1</a:t>
            </a:r>
            <a:r>
              <a:rPr lang="en-US" dirty="0" smtClean="0"/>
              <a:t> (.72)</a:t>
            </a:r>
          </a:p>
          <a:p>
            <a:r>
              <a:rPr lang="en-US" dirty="0" smtClean="0"/>
              <a:t>X= 46 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21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Trigonometric Ratios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4000"/>
          </a:p>
          <a:p>
            <a:pPr marL="0" indent="0" algn="ctr">
              <a:buNone/>
            </a:pPr>
            <a:r>
              <a:rPr lang="en-US" sz="4000" smtClean="0"/>
              <a:t>Do </a:t>
            </a:r>
            <a:r>
              <a:rPr lang="en-US" sz="4000" dirty="0" smtClean="0"/>
              <a:t>exercise 2.4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5953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 Trigonometric Ratios</a:t>
            </a:r>
            <a:br>
              <a:rPr lang="en-US" dirty="0" smtClean="0"/>
            </a:br>
            <a:r>
              <a:rPr lang="en-US" dirty="0" smtClean="0"/>
              <a:t>Word Problems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Remember solving word problems, make sure to read the problem carefully</a:t>
            </a:r>
          </a:p>
          <a:p>
            <a:r>
              <a:rPr lang="en-US" sz="2400" dirty="0" smtClean="0"/>
              <a:t>Always make a diagram and label it</a:t>
            </a:r>
          </a:p>
          <a:p>
            <a:endParaRPr lang="en-US" sz="2400" u="sng" dirty="0"/>
          </a:p>
          <a:p>
            <a:r>
              <a:rPr lang="en-US" sz="2400" u="sng" dirty="0" smtClean="0"/>
              <a:t>Angle of elevation – </a:t>
            </a:r>
            <a:r>
              <a:rPr lang="en-US" sz="2400" dirty="0" smtClean="0"/>
              <a:t>The angle formed between the </a:t>
            </a:r>
            <a:r>
              <a:rPr lang="en-US" sz="2400" b="1" dirty="0" smtClean="0"/>
              <a:t>object </a:t>
            </a:r>
            <a:r>
              <a:rPr lang="en-US" sz="2400" dirty="0" smtClean="0"/>
              <a:t>and the line of sight while looking </a:t>
            </a:r>
            <a:r>
              <a:rPr lang="en-US" sz="2400" b="1" dirty="0" smtClean="0"/>
              <a:t>up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u="sng" dirty="0" smtClean="0"/>
              <a:t>Angle of Depression </a:t>
            </a:r>
            <a:r>
              <a:rPr lang="en-US" sz="2400" dirty="0" smtClean="0"/>
              <a:t>– The angle formed between the </a:t>
            </a:r>
            <a:r>
              <a:rPr lang="en-US" sz="2400" b="1" dirty="0" smtClean="0"/>
              <a:t>object</a:t>
            </a:r>
            <a:r>
              <a:rPr lang="en-US" sz="2400" dirty="0" smtClean="0"/>
              <a:t> and the line of sight while looking </a:t>
            </a:r>
            <a:r>
              <a:rPr lang="en-US" sz="2400" b="1" dirty="0" smtClean="0"/>
              <a:t>down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4899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 Trigonometric Ratios</a:t>
            </a:r>
            <a:br>
              <a:rPr lang="en-US" dirty="0"/>
            </a:br>
            <a:r>
              <a:rPr lang="en-US" dirty="0"/>
              <a:t>Word Problems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 A wire, 69.8 m in length is attached to the top of a tower. The wire makes an angle of 63°with the ground. How high is the tower?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>
            <a:off x="1714500" y="3706585"/>
            <a:ext cx="1894114" cy="1812471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</a:t>
            </a:r>
          </a:p>
          <a:p>
            <a:pPr algn="ctr"/>
            <a:r>
              <a:rPr lang="en-US" dirty="0"/>
              <a:t> </a:t>
            </a:r>
            <a:r>
              <a:rPr lang="en-US" dirty="0" smtClean="0"/>
              <a:t>        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88128" y="514972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422117">
            <a:off x="2661557" y="425808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69.8m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01594" y="46128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75668" y="3706585"/>
            <a:ext cx="2225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 63 = X/69.8</a:t>
            </a:r>
          </a:p>
          <a:p>
            <a:r>
              <a:rPr lang="en-US" dirty="0" smtClean="0"/>
              <a:t>   0.89 = X/69.8</a:t>
            </a:r>
          </a:p>
          <a:p>
            <a:r>
              <a:rPr lang="en-US" dirty="0" smtClean="0"/>
              <a:t>         X= .89 x 69.8</a:t>
            </a:r>
          </a:p>
          <a:p>
            <a:r>
              <a:rPr lang="en-US" dirty="0" smtClean="0"/>
              <a:t>         X= 62.2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0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 Trigonometric Ratios</a:t>
            </a:r>
            <a:br>
              <a:rPr lang="en-US" dirty="0"/>
            </a:br>
            <a:r>
              <a:rPr lang="en-US" dirty="0"/>
              <a:t>Word Problems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2: How far from the base of a pole must a 6.2 m long guy wire be attached if the angle of elevation is 65°?</a:t>
            </a:r>
          </a:p>
          <a:p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>
            <a:off x="1698170" y="3428999"/>
            <a:ext cx="2122715" cy="2041071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598532">
            <a:off x="2759527" y="3916309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6.2 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46812" y="5100738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65°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81876" y="54807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06786" y="3700948"/>
            <a:ext cx="21563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Cos 65 = x / 6.2</a:t>
            </a:r>
          </a:p>
          <a:p>
            <a:r>
              <a:rPr lang="en-US" dirty="0" smtClean="0"/>
              <a:t>   .423 = x / 6.2</a:t>
            </a:r>
          </a:p>
          <a:p>
            <a:r>
              <a:rPr lang="en-US" dirty="0" smtClean="0"/>
              <a:t>        X = 6.2 x .423</a:t>
            </a:r>
          </a:p>
          <a:p>
            <a:r>
              <a:rPr lang="en-US" dirty="0" smtClean="0"/>
              <a:t>        X = 2.62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2688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 Trigonometric Ratios</a:t>
            </a:r>
            <a:br>
              <a:rPr lang="en-US" dirty="0"/>
            </a:br>
            <a:r>
              <a:rPr lang="en-US" dirty="0"/>
              <a:t>Word Problems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3: Gull </a:t>
            </a:r>
            <a:r>
              <a:rPr lang="en-US" dirty="0" err="1" smtClean="0"/>
              <a:t>Habour</a:t>
            </a:r>
            <a:r>
              <a:rPr lang="en-US" dirty="0" smtClean="0"/>
              <a:t> Lighthouse is located on Manitoba’s Lake Winnipeg. Assume the lighthouse is 14.6 m tall and stands 7m above the surface of the lake. If the angle of depression to a boat on Lake Winnipeg is measured at 27°, approximately how far away from the lighthouse is the boat?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967" y="310244"/>
            <a:ext cx="2774163" cy="1850345"/>
          </a:xfrm>
          <a:prstGeom prst="rect">
            <a:avLst/>
          </a:prstGeom>
        </p:spPr>
      </p:pic>
      <p:sp>
        <p:nvSpPr>
          <p:cNvPr id="5" name="Right Triangle 4"/>
          <p:cNvSpPr/>
          <p:nvPr/>
        </p:nvSpPr>
        <p:spPr>
          <a:xfrm rot="5400000">
            <a:off x="1975860" y="4180010"/>
            <a:ext cx="1861250" cy="1861457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37214" y="3810781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lighthouse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26219" y="5856696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boat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25162" y="3546977"/>
            <a:ext cx="5543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Height from top of the lighthouse: 14.6 +7 = 21.6 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26219" y="4741406"/>
            <a:ext cx="783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21.6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35085" y="4180111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20532" y="3731643"/>
            <a:ext cx="476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4926072"/>
            <a:ext cx="23487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Tan 27 = 21.6/X</a:t>
            </a:r>
          </a:p>
          <a:p>
            <a:r>
              <a:rPr lang="en-US" dirty="0" smtClean="0"/>
              <a:t>        X = 21.6/tan 27</a:t>
            </a:r>
          </a:p>
          <a:p>
            <a:r>
              <a:rPr lang="en-US" dirty="0"/>
              <a:t> </a:t>
            </a:r>
            <a:r>
              <a:rPr lang="en-US" dirty="0" smtClean="0"/>
              <a:t>       X = 21.6/.51</a:t>
            </a:r>
          </a:p>
          <a:p>
            <a:r>
              <a:rPr lang="en-US" dirty="0"/>
              <a:t> </a:t>
            </a:r>
            <a:r>
              <a:rPr lang="en-US" dirty="0" smtClean="0"/>
              <a:t>       X = 42.39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8308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 Trigonometric Ratios</a:t>
            </a:r>
            <a:br>
              <a:rPr lang="en-US" dirty="0"/>
            </a:br>
            <a:r>
              <a:rPr lang="en-US" dirty="0"/>
              <a:t>Word Problems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4: A guy wire 8.5 m long is attached 5.7 m from the base of the pole. Find the angle between the ground and the guy wire.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>
            <a:off x="1751526" y="3606085"/>
            <a:ext cx="2176529" cy="1918952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397878">
            <a:off x="2717441" y="4088097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8.5 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30155" y="558669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5.7 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69034" y="5186534"/>
            <a:ext cx="502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>
                <a:latin typeface="Verdana"/>
                <a:ea typeface="Verdana"/>
              </a:rPr>
              <a:t>θ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62918" y="3721994"/>
            <a:ext cx="23118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Cos</a:t>
            </a:r>
            <a:r>
              <a:rPr lang="el-GR" dirty="0">
                <a:latin typeface="Verdana"/>
                <a:ea typeface="Verdana"/>
              </a:rPr>
              <a:t>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5.7 / 8.5</a:t>
            </a:r>
          </a:p>
          <a:p>
            <a:r>
              <a:rPr lang="en-US" dirty="0" smtClean="0">
                <a:latin typeface="Verdana"/>
                <a:ea typeface="Verdana"/>
              </a:rPr>
              <a:t>Cos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/>
              <a:t>  = .67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 = cos</a:t>
            </a:r>
            <a:r>
              <a:rPr lang="en-US" baseline="30000" dirty="0" smtClean="0">
                <a:latin typeface="Verdana"/>
                <a:ea typeface="Verdana"/>
              </a:rPr>
              <a:t>-1</a:t>
            </a:r>
            <a:r>
              <a:rPr lang="en-US" dirty="0" smtClean="0">
                <a:latin typeface="Verdana"/>
                <a:ea typeface="Verdana"/>
              </a:rPr>
              <a:t>(.67)</a:t>
            </a:r>
          </a:p>
          <a:p>
            <a:r>
              <a:rPr lang="en-US" dirty="0">
                <a:latin typeface="Verdana"/>
                <a:ea typeface="Verdana"/>
              </a:rPr>
              <a:t> </a:t>
            </a:r>
            <a:r>
              <a:rPr lang="en-US" dirty="0" smtClean="0">
                <a:latin typeface="Verdana"/>
                <a:ea typeface="Verdana"/>
              </a:rPr>
              <a:t>   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 = 47.89 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5146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 Trigonometric Ratios</a:t>
            </a:r>
            <a:br>
              <a:rPr lang="en-US" dirty="0"/>
            </a:br>
            <a:r>
              <a:rPr lang="en-US" dirty="0"/>
              <a:t>Word Problems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5: Find the angle of depression from a point 10.1 m downhill if the horizontal distance is 6.9 m.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>
            <a:off x="2240924" y="3580326"/>
            <a:ext cx="2395470" cy="2047741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296298">
            <a:off x="3142446" y="3916309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10.1 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51373" y="565004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6.9 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40924" y="3731643"/>
            <a:ext cx="502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>
                <a:latin typeface="Verdana"/>
                <a:ea typeface="Verdana"/>
              </a:rPr>
              <a:t>θ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68225" y="4100975"/>
            <a:ext cx="19928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</a:t>
            </a:r>
            <a:r>
              <a:rPr lang="el-GR" dirty="0">
                <a:latin typeface="Verdana"/>
                <a:ea typeface="Verdana"/>
              </a:rPr>
              <a:t>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= 6.9/10.1</a:t>
            </a:r>
          </a:p>
          <a:p>
            <a:r>
              <a:rPr lang="en-US" dirty="0" smtClean="0">
                <a:latin typeface="Verdana"/>
                <a:ea typeface="Verdana"/>
              </a:rPr>
              <a:t>Sin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.68</a:t>
            </a:r>
          </a:p>
          <a:p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sin</a:t>
            </a:r>
            <a:r>
              <a:rPr lang="en-US" baseline="30000" dirty="0" smtClean="0">
                <a:latin typeface="Verdana"/>
                <a:ea typeface="Verdana"/>
              </a:rPr>
              <a:t>-1</a:t>
            </a:r>
            <a:r>
              <a:rPr lang="en-US" dirty="0" smtClean="0">
                <a:latin typeface="Verdana"/>
                <a:ea typeface="Verdana"/>
              </a:rPr>
              <a:t>(.68)</a:t>
            </a:r>
          </a:p>
          <a:p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= 43.1°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5729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 Trigonometric Ratios</a:t>
            </a:r>
            <a:br>
              <a:rPr lang="en-US" dirty="0"/>
            </a:br>
            <a:r>
              <a:rPr lang="en-US" dirty="0"/>
              <a:t>Word Problems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Do Exercise 2.5</a:t>
            </a:r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Coming Soon: </a:t>
            </a:r>
            <a:r>
              <a:rPr lang="en-US" sz="3200" smtClean="0"/>
              <a:t>Unit Test </a:t>
            </a:r>
            <a:r>
              <a:rPr lang="en-US" sz="3200" dirty="0" smtClean="0"/>
              <a:t>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842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/>
          <a:lstStyle/>
          <a:p>
            <a:r>
              <a:rPr lang="en-US" dirty="0"/>
              <a:t>2.1 Pythagorean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5901"/>
            <a:ext cx="8596668" cy="493122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Example 1:</a:t>
            </a:r>
          </a:p>
          <a:p>
            <a:pPr marL="457200" lvl="1" indent="0">
              <a:buNone/>
            </a:pPr>
            <a:r>
              <a:rPr lang="en-US" sz="1800" dirty="0" smtClean="0"/>
              <a:t>Triangle ABC is a right triangle. If angle C =90°, a=3 and b=4, find side c.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800100" lvl="1" indent="-342900">
              <a:buAutoNum type="arabicPeriod"/>
            </a:pPr>
            <a:r>
              <a:rPr lang="en-US" sz="1800" dirty="0" smtClean="0"/>
              <a:t>Draw the diagram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Write down the equation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Substitute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Solve</a:t>
            </a:r>
          </a:p>
          <a:p>
            <a:pPr marL="800100" lvl="1" indent="-342900">
              <a:buAutoNum type="arabicPeriod"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a</a:t>
            </a:r>
            <a:r>
              <a:rPr lang="en-US" baseline="30000" dirty="0" smtClean="0"/>
              <a:t>2</a:t>
            </a:r>
            <a:r>
              <a:rPr lang="en-US" dirty="0" smtClean="0"/>
              <a:t> + b</a:t>
            </a:r>
            <a:r>
              <a:rPr lang="en-US" baseline="30000" dirty="0" smtClean="0"/>
              <a:t>2</a:t>
            </a:r>
            <a:r>
              <a:rPr lang="en-US" dirty="0" smtClean="0"/>
              <a:t> = c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 marL="457200" lvl="1" indent="0" algn="ctr"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2</a:t>
            </a:r>
            <a:r>
              <a:rPr lang="en-US" dirty="0" smtClean="0"/>
              <a:t> + 4</a:t>
            </a:r>
            <a:r>
              <a:rPr lang="en-US" baseline="30000" dirty="0" smtClean="0"/>
              <a:t>2</a:t>
            </a:r>
            <a:r>
              <a:rPr lang="en-US" dirty="0" smtClean="0"/>
              <a:t> = c</a:t>
            </a:r>
            <a:r>
              <a:rPr lang="en-US" baseline="30000" dirty="0" smtClean="0"/>
              <a:t>2</a:t>
            </a:r>
          </a:p>
          <a:p>
            <a:pPr marL="457200" lvl="1" indent="0" algn="ctr">
              <a:buNone/>
            </a:pPr>
            <a:r>
              <a:rPr lang="en-US" dirty="0" smtClean="0"/>
              <a:t>9 + 16 = c</a:t>
            </a:r>
            <a:r>
              <a:rPr lang="en-US" baseline="30000" dirty="0" smtClean="0"/>
              <a:t>2</a:t>
            </a:r>
          </a:p>
          <a:p>
            <a:pPr marL="457200" lvl="1" indent="0" algn="ctr">
              <a:buNone/>
            </a:pPr>
            <a:r>
              <a:rPr lang="en-US" dirty="0"/>
              <a:t>c</a:t>
            </a:r>
            <a:r>
              <a:rPr lang="en-US" baseline="30000" dirty="0" smtClean="0"/>
              <a:t>2</a:t>
            </a:r>
            <a:r>
              <a:rPr lang="en-US" dirty="0" smtClean="0"/>
              <a:t> = 25</a:t>
            </a:r>
          </a:p>
          <a:p>
            <a:pPr marL="457200" lvl="1" indent="0" algn="ctr">
              <a:buNone/>
            </a:pPr>
            <a:r>
              <a:rPr lang="en-US" dirty="0"/>
              <a:t>c</a:t>
            </a:r>
            <a:r>
              <a:rPr lang="en-US" dirty="0" smtClean="0"/>
              <a:t>= 5</a:t>
            </a:r>
          </a:p>
          <a:p>
            <a:pPr marL="457200" lvl="1" indent="0">
              <a:buNone/>
            </a:pPr>
            <a:r>
              <a:rPr lang="en-US" dirty="0" smtClean="0"/>
              <a:t>The length of c = 5</a:t>
            </a:r>
          </a:p>
        </p:txBody>
      </p:sp>
      <p:sp>
        <p:nvSpPr>
          <p:cNvPr id="4" name="Right Triangle 3"/>
          <p:cNvSpPr/>
          <p:nvPr/>
        </p:nvSpPr>
        <p:spPr>
          <a:xfrm>
            <a:off x="7576457" y="2563586"/>
            <a:ext cx="2351314" cy="2465614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82543" y="2400300"/>
            <a:ext cx="40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68243" y="5029200"/>
            <a:ext cx="40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27771" y="5007820"/>
            <a:ext cx="40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796636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343"/>
          </a:xfrm>
        </p:spPr>
        <p:txBody>
          <a:bodyPr/>
          <a:lstStyle/>
          <a:p>
            <a:r>
              <a:rPr lang="en-US" dirty="0"/>
              <a:t>2.1 Pythagorean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08315"/>
            <a:ext cx="9364737" cy="483304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Example 2:</a:t>
            </a:r>
          </a:p>
          <a:p>
            <a:pPr marL="0" indent="0">
              <a:buNone/>
            </a:pPr>
            <a:r>
              <a:rPr lang="en-US" dirty="0" smtClean="0"/>
              <a:t>Triangle DEF is a right triangle. If angle D = 90°, d=8 and e=5, what is the length of f?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</a:t>
            </a:r>
            <a:r>
              <a:rPr lang="en-US" baseline="30000" dirty="0" smtClean="0"/>
              <a:t>2</a:t>
            </a:r>
            <a:r>
              <a:rPr lang="en-US" dirty="0" smtClean="0"/>
              <a:t> + f</a:t>
            </a:r>
            <a:r>
              <a:rPr lang="en-US" baseline="30000" dirty="0" smtClean="0"/>
              <a:t>2</a:t>
            </a:r>
            <a:r>
              <a:rPr lang="en-US" dirty="0" smtClean="0"/>
              <a:t> = d</a:t>
            </a:r>
            <a:r>
              <a:rPr lang="en-US" baseline="30000" dirty="0" smtClean="0"/>
              <a:t>2</a:t>
            </a:r>
          </a:p>
          <a:p>
            <a:pPr marL="0" indent="0" algn="ctr">
              <a:buNone/>
            </a:pPr>
            <a:r>
              <a:rPr lang="en-US" dirty="0" smtClean="0"/>
              <a:t>5</a:t>
            </a:r>
            <a:r>
              <a:rPr lang="en-US" baseline="30000" dirty="0" smtClean="0"/>
              <a:t>2</a:t>
            </a:r>
            <a:r>
              <a:rPr lang="en-US" dirty="0" smtClean="0"/>
              <a:t> + f</a:t>
            </a:r>
            <a:r>
              <a:rPr lang="en-US" baseline="30000" dirty="0" smtClean="0"/>
              <a:t>2</a:t>
            </a:r>
            <a:r>
              <a:rPr lang="en-US" dirty="0" smtClean="0"/>
              <a:t> = 8</a:t>
            </a:r>
            <a:r>
              <a:rPr lang="en-US" baseline="30000" dirty="0" smtClean="0"/>
              <a:t>2</a:t>
            </a:r>
          </a:p>
          <a:p>
            <a:pPr marL="0" indent="0" algn="ctr">
              <a:buNone/>
            </a:pPr>
            <a:r>
              <a:rPr lang="en-US" dirty="0" smtClean="0"/>
              <a:t>25 + f</a:t>
            </a:r>
            <a:r>
              <a:rPr lang="en-US" baseline="30000" dirty="0" smtClean="0"/>
              <a:t>2</a:t>
            </a:r>
            <a:r>
              <a:rPr lang="en-US" dirty="0" smtClean="0"/>
              <a:t> = 64</a:t>
            </a:r>
          </a:p>
          <a:p>
            <a:pPr marL="0" indent="0" algn="ctr">
              <a:buNone/>
            </a:pPr>
            <a:r>
              <a:rPr lang="en-US" dirty="0"/>
              <a:t>f</a:t>
            </a:r>
            <a:r>
              <a:rPr lang="en-US" baseline="30000" dirty="0" smtClean="0"/>
              <a:t>2</a:t>
            </a:r>
            <a:r>
              <a:rPr lang="en-US" dirty="0" smtClean="0"/>
              <a:t> = 64 – 25</a:t>
            </a:r>
          </a:p>
          <a:p>
            <a:pPr marL="0" indent="0" algn="ctr">
              <a:buNone/>
            </a:pPr>
            <a:r>
              <a:rPr lang="en-US" dirty="0" smtClean="0"/>
              <a:t>f</a:t>
            </a:r>
            <a:r>
              <a:rPr lang="en-US" baseline="30000" dirty="0" smtClean="0"/>
              <a:t>2</a:t>
            </a:r>
            <a:r>
              <a:rPr lang="en-US" dirty="0" smtClean="0"/>
              <a:t> = 39</a:t>
            </a:r>
          </a:p>
          <a:p>
            <a:pPr marL="0" indent="0" algn="ctr">
              <a:buNone/>
            </a:pPr>
            <a:r>
              <a:rPr lang="en-US" dirty="0" smtClean="0"/>
              <a:t>f = 6.24</a:t>
            </a:r>
          </a:p>
          <a:p>
            <a:pPr marL="0" indent="0">
              <a:buNone/>
            </a:pPr>
            <a:r>
              <a:rPr lang="en-US" dirty="0" smtClean="0"/>
              <a:t>The length of d is 6.24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>
            <a:off x="1714499" y="2922813"/>
            <a:ext cx="1616529" cy="1551215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12420" y="2824843"/>
            <a:ext cx="644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80014" y="4506683"/>
            <a:ext cx="24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2420" y="4387332"/>
            <a:ext cx="644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728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3643"/>
          </a:xfrm>
        </p:spPr>
        <p:txBody>
          <a:bodyPr/>
          <a:lstStyle/>
          <a:p>
            <a:r>
              <a:rPr lang="en-US" dirty="0"/>
              <a:t>2.1 Pythagorean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3243"/>
            <a:ext cx="8596668" cy="458811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Example 3:</a:t>
            </a:r>
          </a:p>
          <a:p>
            <a:pPr marL="0" indent="0">
              <a:buNone/>
            </a:pPr>
            <a:r>
              <a:rPr lang="en-US" dirty="0" smtClean="0"/>
              <a:t>A ladder is placed against a wall so that a painter can paint the side of a house. The ladder, the wall and the ground form a right triangle. If the ladder is 12 feet and the ladder is placed 5 feet from the wall, how high does the ladder reach?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				a</a:t>
            </a:r>
            <a:r>
              <a:rPr lang="en-US" baseline="30000" dirty="0" smtClean="0"/>
              <a:t>2</a:t>
            </a:r>
            <a:r>
              <a:rPr lang="en-US" dirty="0" smtClean="0"/>
              <a:t> + b</a:t>
            </a:r>
            <a:r>
              <a:rPr lang="en-US" baseline="30000" dirty="0" smtClean="0"/>
              <a:t>2</a:t>
            </a:r>
            <a:r>
              <a:rPr lang="en-US" dirty="0" smtClean="0"/>
              <a:t> = c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a</a:t>
            </a:r>
            <a:r>
              <a:rPr lang="en-US" baseline="30000" dirty="0" smtClean="0"/>
              <a:t>2</a:t>
            </a:r>
            <a:r>
              <a:rPr lang="en-US" dirty="0" smtClean="0"/>
              <a:t> + 5</a:t>
            </a:r>
            <a:r>
              <a:rPr lang="en-US" baseline="30000" dirty="0" smtClean="0"/>
              <a:t>2</a:t>
            </a:r>
            <a:r>
              <a:rPr lang="en-US" dirty="0" smtClean="0"/>
              <a:t> = 12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r>
              <a:rPr lang="en-US" dirty="0" smtClean="0"/>
              <a:t>								a</a:t>
            </a:r>
            <a:r>
              <a:rPr lang="en-US" baseline="30000" dirty="0" smtClean="0"/>
              <a:t>2</a:t>
            </a:r>
            <a:r>
              <a:rPr lang="en-US" dirty="0" smtClean="0"/>
              <a:t> + 25 = 144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a</a:t>
            </a:r>
            <a:r>
              <a:rPr lang="en-US" baseline="30000" dirty="0" smtClean="0"/>
              <a:t>2</a:t>
            </a:r>
            <a:r>
              <a:rPr lang="en-US" dirty="0" smtClean="0"/>
              <a:t> = 144-25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a</a:t>
            </a:r>
            <a:r>
              <a:rPr lang="en-US" baseline="30000" dirty="0" smtClean="0"/>
              <a:t>2</a:t>
            </a:r>
            <a:r>
              <a:rPr lang="en-US" dirty="0" smtClean="0"/>
              <a:t> = 119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a= 10.9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ladder reaches 10.9 feet high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>
            <a:off x="1094014" y="3282043"/>
            <a:ext cx="1812472" cy="1534886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63459" y="5040868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 err="1" smtClean="0"/>
              <a:t>ft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93471" y="3875314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 </a:t>
            </a:r>
            <a:r>
              <a:rPr lang="en-US" dirty="0" err="1" smtClean="0"/>
              <a:t>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992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Pythagorean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Do exercise 2.1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Next Class: </a:t>
            </a:r>
            <a:r>
              <a:rPr lang="en-US" sz="3600" smtClean="0"/>
              <a:t>Pythagorean Worksheet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9007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2.2 Trigonometric Ratios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referring to sides related to an angle, certain words are used</a:t>
            </a:r>
          </a:p>
          <a:p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– Theta: Greek letter representing the angle </a:t>
            </a:r>
            <a:endParaRPr lang="en-US" dirty="0">
              <a:latin typeface="Verdana"/>
              <a:ea typeface="Verdana"/>
            </a:endParaRPr>
          </a:p>
          <a:p>
            <a:r>
              <a:rPr lang="en-US" dirty="0" smtClean="0">
                <a:latin typeface="Verdana"/>
                <a:ea typeface="Verdana"/>
              </a:rPr>
              <a:t>Side BC is said to be opposite </a:t>
            </a:r>
            <a:r>
              <a:rPr lang="el-GR" dirty="0" smtClean="0">
                <a:latin typeface="Verdana"/>
                <a:ea typeface="Verdana"/>
              </a:rPr>
              <a:t>θ</a:t>
            </a:r>
            <a:endParaRPr lang="en-US" dirty="0" smtClean="0">
              <a:latin typeface="Verdana"/>
              <a:ea typeface="Verdana"/>
            </a:endParaRPr>
          </a:p>
          <a:p>
            <a:r>
              <a:rPr lang="en-US" dirty="0" smtClean="0">
                <a:latin typeface="Verdana"/>
                <a:ea typeface="Verdana"/>
              </a:rPr>
              <a:t>Side AC is said to be adjacent </a:t>
            </a:r>
            <a:r>
              <a:rPr lang="el-GR" dirty="0" smtClean="0">
                <a:latin typeface="Verdana"/>
                <a:ea typeface="Verdana"/>
              </a:rPr>
              <a:t>θ</a:t>
            </a:r>
            <a:endParaRPr lang="en-US" dirty="0" smtClean="0">
              <a:latin typeface="Verdana"/>
              <a:ea typeface="Verdana"/>
            </a:endParaRPr>
          </a:p>
          <a:p>
            <a:r>
              <a:rPr lang="en-US" dirty="0" smtClean="0">
                <a:latin typeface="Verdana"/>
                <a:ea typeface="Verdana"/>
              </a:rPr>
              <a:t>Side AB is the hypotenuse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>
            <a:off x="8084128" y="2545772"/>
            <a:ext cx="1953490" cy="1984663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Verdana"/>
                <a:ea typeface="Verdana"/>
              </a:rPr>
              <a:t>θ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445336" y="3002973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hypotenuse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32073" y="3538103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opposite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769926" y="4530435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adjacent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391923" y="416110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Verdana"/>
                <a:ea typeface="Verdana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9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2.2 Trigonometric Ratios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been solving problems using similar triangles; you need to use two triangles each time. A method has been invented, which uses only one triangle to solve problems.</a:t>
            </a:r>
          </a:p>
          <a:p>
            <a:endParaRPr lang="en-US" dirty="0"/>
          </a:p>
          <a:p>
            <a:r>
              <a:rPr lang="en-US" dirty="0" smtClean="0"/>
              <a:t>Looking at the three triangles in your notes, notice they are similar</a:t>
            </a:r>
          </a:p>
          <a:p>
            <a:endParaRPr lang="en-US" dirty="0"/>
          </a:p>
          <a:p>
            <a:r>
              <a:rPr lang="en-US" dirty="0" smtClean="0"/>
              <a:t>If we take the ratio of </a:t>
            </a:r>
            <a:r>
              <a:rPr lang="en-US" b="1" i="1" dirty="0" smtClean="0"/>
              <a:t>length of the opposite side</a:t>
            </a:r>
            <a:r>
              <a:rPr lang="en-US" dirty="0" smtClean="0"/>
              <a:t>/</a:t>
            </a:r>
            <a:r>
              <a:rPr lang="en-US" b="1" i="1" dirty="0" smtClean="0"/>
              <a:t>length of the hypotenuse</a:t>
            </a:r>
            <a:r>
              <a:rPr lang="en-US" dirty="0" smtClean="0"/>
              <a:t> what do we discover? The ratio is the </a:t>
            </a:r>
            <a:r>
              <a:rPr lang="en-US" b="1" dirty="0" smtClean="0"/>
              <a:t>same.</a:t>
            </a:r>
          </a:p>
        </p:txBody>
      </p:sp>
    </p:spTree>
    <p:extLst>
      <p:ext uri="{BB962C8B-B14F-4D97-AF65-F5344CB8AC3E}">
        <p14:creationId xmlns:p14="http://schemas.microsoft.com/office/powerpoint/2010/main" val="356331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524</TotalTime>
  <Words>1797</Words>
  <Application>Microsoft Office PowerPoint</Application>
  <PresentationFormat>Widescreen</PresentationFormat>
  <Paragraphs>282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Trebuchet MS</vt:lpstr>
      <vt:lpstr>Verdana</vt:lpstr>
      <vt:lpstr>Wingdings 3</vt:lpstr>
      <vt:lpstr>Facet</vt:lpstr>
      <vt:lpstr>Trigonometry</vt:lpstr>
      <vt:lpstr>2.1 Pythagorean Theorem</vt:lpstr>
      <vt:lpstr>2.1 Pythagorean Theorem</vt:lpstr>
      <vt:lpstr>2.1 Pythagorean Theorem</vt:lpstr>
      <vt:lpstr>2.1 Pythagorean Theorem</vt:lpstr>
      <vt:lpstr>2.1 Pythagorean Theorem</vt:lpstr>
      <vt:lpstr>2.1 Pythagorean Theorem</vt:lpstr>
      <vt:lpstr>2.2 Trigonometric Ratios 1</vt:lpstr>
      <vt:lpstr>2.2 Trigonometric Ratios 1</vt:lpstr>
      <vt:lpstr>2.2 Trigonometric Ratios 1</vt:lpstr>
      <vt:lpstr>2.2 Trigonometric Ratios 1 The Sine Ratio</vt:lpstr>
      <vt:lpstr>2.1 Trigonometric Ratios 1 The Cosine Ratio</vt:lpstr>
      <vt:lpstr>2.2 Trigonometric Ratios 1 The Tangent Ratio</vt:lpstr>
      <vt:lpstr>2.2 Trigonometric Ratios 1</vt:lpstr>
      <vt:lpstr>2.2 Trigonometric Ratios 1</vt:lpstr>
      <vt:lpstr>2.2 Trigonometric Ratios 1</vt:lpstr>
      <vt:lpstr>2.2 Trigonometric Ratios 1</vt:lpstr>
      <vt:lpstr>2.2 Trigonometric Ratios 1</vt:lpstr>
      <vt:lpstr>2.2 Trigonometric Ratios 1</vt:lpstr>
      <vt:lpstr>2.2 Trigonometric Ratios 1</vt:lpstr>
      <vt:lpstr>2.2 Trigonometric Ratios 1</vt:lpstr>
      <vt:lpstr>2.3 Trigonometric Ratios 2</vt:lpstr>
      <vt:lpstr>2.3 Trigonometric Ratios 2</vt:lpstr>
      <vt:lpstr>2.3 Trigonometric Ratios 2</vt:lpstr>
      <vt:lpstr>2.3 Trigonometric Ratios 2</vt:lpstr>
      <vt:lpstr>2.3 Trigonometric Ratios 2</vt:lpstr>
      <vt:lpstr>2.4 Trigonometric Ratios 3</vt:lpstr>
      <vt:lpstr>2.4 Trigonometric Ratios 3</vt:lpstr>
      <vt:lpstr>2.4 Trigonometric Ratios 3</vt:lpstr>
      <vt:lpstr>2.4 Trigonometric Ratios 3</vt:lpstr>
      <vt:lpstr>2.4 Trigonometric Ratios 3</vt:lpstr>
      <vt:lpstr>2.4 Trigonometric Ratios 3</vt:lpstr>
      <vt:lpstr>2.5 Trigonometric Ratios Word Problems </vt:lpstr>
      <vt:lpstr>2.5 Trigonometric Ratios Word Problems </vt:lpstr>
      <vt:lpstr>2.5 Trigonometric Ratios Word Problems </vt:lpstr>
      <vt:lpstr>2.5 Trigonometric Ratios Word Problems </vt:lpstr>
      <vt:lpstr>2.5 Trigonometric Ratios Word Problems </vt:lpstr>
      <vt:lpstr>2.5 Trigonometric Ratios Word Problems </vt:lpstr>
      <vt:lpstr>2.5 Trigonometric Ratios Word Problems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Latimer</dc:creator>
  <cp:lastModifiedBy>Karen Latimer</cp:lastModifiedBy>
  <cp:revision>36</cp:revision>
  <dcterms:created xsi:type="dcterms:W3CDTF">2020-09-28T18:48:27Z</dcterms:created>
  <dcterms:modified xsi:type="dcterms:W3CDTF">2020-10-15T19:50:30Z</dcterms:modified>
</cp:coreProperties>
</file>