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3733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0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07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8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3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4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3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9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DBDDD-509B-427F-ABBC-B25494A44A3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AC6FB4-44D3-43CA-9342-3CD0EB0D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9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heJDcld0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</a:p>
          <a:p>
            <a:r>
              <a:rPr lang="en-US" dirty="0" smtClean="0"/>
              <a:t>Math Essentials 20S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83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ratios </a:t>
            </a:r>
            <a:r>
              <a:rPr lang="en-US" b="1" i="1" dirty="0" smtClean="0"/>
              <a:t>length of the adjacent side/ length of the hypotenuse </a:t>
            </a:r>
            <a:r>
              <a:rPr lang="en-US" dirty="0" smtClean="0"/>
              <a:t>and length of the </a:t>
            </a:r>
            <a:r>
              <a:rPr lang="en-US" b="1" i="1" dirty="0" smtClean="0"/>
              <a:t>opposite side/length of the adjacent side </a:t>
            </a:r>
            <a:r>
              <a:rPr lang="en-US" dirty="0" smtClean="0"/>
              <a:t>will also be constant for similar triangles.</a:t>
            </a:r>
          </a:p>
          <a:p>
            <a:endParaRPr lang="en-US" dirty="0"/>
          </a:p>
          <a:p>
            <a:r>
              <a:rPr lang="en-US" dirty="0" smtClean="0"/>
              <a:t>These 3 ratios have been given special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The Sine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Sine – the ratio of the length of the side opposite a given angle (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) to the length of the hypotenuse. (Use abbreviation sin)</a:t>
            </a:r>
          </a:p>
          <a:p>
            <a:endParaRPr lang="en-US" dirty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length of the opposite side/ length of the hypotenuse</a:t>
            </a:r>
          </a:p>
          <a:p>
            <a:endParaRPr lang="en-US" dirty="0" smtClean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	or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Sin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O/H</a:t>
            </a:r>
          </a:p>
          <a:p>
            <a:pPr marL="0" indent="0">
              <a:buNone/>
            </a:pPr>
            <a:endParaRPr lang="en-US" dirty="0" smtClean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In the example: sin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= BC/AB</a:t>
            </a:r>
            <a:endParaRPr lang="en-US" dirty="0"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199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Trigonometric Ratios 1</a:t>
            </a:r>
            <a:br>
              <a:rPr lang="en-US" dirty="0" smtClean="0"/>
            </a:br>
            <a:r>
              <a:rPr lang="en-US" dirty="0" smtClean="0"/>
              <a:t>The Cosine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507" y="2160589"/>
            <a:ext cx="8596668" cy="3880773"/>
          </a:xfrm>
        </p:spPr>
        <p:txBody>
          <a:bodyPr/>
          <a:lstStyle/>
          <a:p>
            <a:r>
              <a:rPr lang="en-US" dirty="0" smtClean="0"/>
              <a:t>Cosine – the ratio of the length of the side </a:t>
            </a:r>
            <a:r>
              <a:rPr lang="en-US" b="1" dirty="0" smtClean="0"/>
              <a:t>adjacent</a:t>
            </a:r>
            <a:r>
              <a:rPr lang="en-US" dirty="0" smtClean="0"/>
              <a:t> a given angle to the length of the </a:t>
            </a:r>
            <a:r>
              <a:rPr lang="en-US" b="1" dirty="0" smtClean="0"/>
              <a:t>hypotenuse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</a:t>
            </a:r>
            <a:r>
              <a:rPr lang="en-US" b="1" i="1" dirty="0" smtClean="0">
                <a:latin typeface="Verdana"/>
                <a:ea typeface="Verdana"/>
              </a:rPr>
              <a:t>length of the adjacent side/length of the </a:t>
            </a:r>
            <a:r>
              <a:rPr lang="en-US" b="1" i="1" dirty="0" smtClean="0">
                <a:latin typeface="Verdana"/>
                <a:ea typeface="Verdana"/>
              </a:rPr>
              <a:t>hypotenuse</a:t>
            </a:r>
            <a:endParaRPr lang="en-US" b="1" i="1" dirty="0" smtClean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b="1" i="1" dirty="0">
                <a:latin typeface="Verdana"/>
                <a:ea typeface="Verdana"/>
              </a:rPr>
              <a:t>	</a:t>
            </a:r>
            <a:r>
              <a:rPr lang="en-US" b="1" i="1" dirty="0" smtClean="0">
                <a:latin typeface="Verdana"/>
                <a:ea typeface="Verdana"/>
              </a:rPr>
              <a:t>							</a:t>
            </a:r>
            <a:r>
              <a:rPr lang="en-US" dirty="0" smtClean="0">
                <a:latin typeface="Verdana"/>
                <a:ea typeface="Verdana"/>
              </a:rPr>
              <a:t>or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A/H</a:t>
            </a:r>
            <a:endParaRPr lang="en-US" dirty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/>
              <a:t>In the example: 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AC/AB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</a:t>
            </a:r>
            <a:r>
              <a:rPr lang="en-US" dirty="0"/>
              <a:t>Trigonometric Ratios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The Tangent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Tangent – the ratio of the sides opposite and adjacent to an angle</a:t>
            </a:r>
          </a:p>
          <a:p>
            <a:endParaRPr lang="en-US" dirty="0"/>
          </a:p>
          <a:p>
            <a:r>
              <a:rPr lang="en-US" dirty="0" smtClean="0"/>
              <a:t>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length of the opposite side/length of the adjacent side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		or</a:t>
            </a: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					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O/H</a:t>
            </a:r>
          </a:p>
          <a:p>
            <a:pPr marL="0" indent="0">
              <a:buNone/>
            </a:pPr>
            <a:endParaRPr lang="en-US" dirty="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en-US" dirty="0" smtClean="0">
                <a:latin typeface="Verdana"/>
                <a:ea typeface="Verdana"/>
              </a:rPr>
              <a:t>In the example: 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BC/AC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remember these 3 formulas?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4000" dirty="0" smtClean="0"/>
              <a:t>				SOH CAH TOA</a:t>
            </a:r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endParaRPr lang="en-US" sz="4000" dirty="0" smtClean="0"/>
          </a:p>
          <a:p>
            <a:pPr marL="457200" lvl="1" indent="0">
              <a:buNone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://www.youtube.com/watch?v=ZkheJDcld0E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89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 Solve for x in the following triangle using the sine ratio.</a:t>
            </a:r>
          </a:p>
          <a:p>
            <a:endParaRPr lang="en-US" dirty="0"/>
          </a:p>
          <a:p>
            <a:r>
              <a:rPr lang="en-US" dirty="0" smtClean="0"/>
              <a:t>Sin 60 = x/10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Solve for x in the following triangle using the cosine ratio.</a:t>
            </a:r>
          </a:p>
          <a:p>
            <a:r>
              <a:rPr lang="en-US" dirty="0" smtClean="0"/>
              <a:t>Cos 35 = x/21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Solve for x in the triangle using the tangent ratio.</a:t>
            </a:r>
          </a:p>
          <a:p>
            <a:endParaRPr lang="en-US" dirty="0"/>
          </a:p>
          <a:p>
            <a:r>
              <a:rPr lang="en-US" dirty="0" smtClean="0"/>
              <a:t>Tan 47 = x/54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Solve for the x in the following angle.</a:t>
            </a:r>
          </a:p>
          <a:p>
            <a:r>
              <a:rPr lang="en-US" dirty="0" smtClean="0"/>
              <a:t>We are given the length of the hypotenuse and finding the length of the adjacent side, therefore we know we will use the cosine ratio</a:t>
            </a:r>
          </a:p>
          <a:p>
            <a:endParaRPr lang="en-US" dirty="0"/>
          </a:p>
          <a:p>
            <a:r>
              <a:rPr lang="en-US" dirty="0" smtClean="0"/>
              <a:t>Cos 25 = x/35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 Solve for x in the given triangle</a:t>
            </a:r>
          </a:p>
          <a:p>
            <a:endParaRPr lang="en-US" dirty="0"/>
          </a:p>
          <a:p>
            <a:r>
              <a:rPr lang="en-US" dirty="0" smtClean="0"/>
              <a:t>We are given the adjacent side and we are finding the opposite side, therefore we know we are using the tangent ratio</a:t>
            </a:r>
          </a:p>
          <a:p>
            <a:endParaRPr lang="en-US" dirty="0"/>
          </a:p>
          <a:p>
            <a:r>
              <a:rPr lang="en-US" dirty="0" smtClean="0"/>
              <a:t>Tan 54 = x/75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Pythagorean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Right Triangle </a:t>
            </a:r>
            <a:r>
              <a:rPr lang="en-US" sz="2800" dirty="0" smtClean="0"/>
              <a:t>– a triangle with one</a:t>
            </a:r>
            <a:r>
              <a:rPr lang="en-US" sz="2800" b="1" dirty="0" smtClean="0"/>
              <a:t> right </a:t>
            </a:r>
            <a:r>
              <a:rPr lang="en-US" sz="2800" dirty="0" smtClean="0"/>
              <a:t>angle (or 90 degrees)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Hypotenuse </a:t>
            </a:r>
            <a:r>
              <a:rPr lang="en-US" sz="2800" dirty="0" smtClean="0"/>
              <a:t>– The </a:t>
            </a:r>
            <a:r>
              <a:rPr lang="en-US" sz="2800" b="1" dirty="0" smtClean="0"/>
              <a:t>longest</a:t>
            </a:r>
            <a:r>
              <a:rPr lang="en-US" sz="2800" dirty="0" smtClean="0"/>
              <a:t> side of a triangle,</a:t>
            </a:r>
            <a:r>
              <a:rPr lang="en-US" sz="2800" b="1" dirty="0" smtClean="0"/>
              <a:t> opposite </a:t>
            </a:r>
            <a:r>
              <a:rPr lang="en-US" sz="2800" dirty="0" smtClean="0"/>
              <a:t>the 90 degree angle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Legs</a:t>
            </a:r>
            <a:r>
              <a:rPr lang="en-US" sz="2800" dirty="0" smtClean="0"/>
              <a:t> – the two sides that connect from a </a:t>
            </a:r>
            <a:r>
              <a:rPr lang="en-US" sz="2800" b="1" dirty="0" smtClean="0"/>
              <a:t>right </a:t>
            </a:r>
            <a:r>
              <a:rPr lang="en-US" sz="2800" dirty="0" smtClean="0"/>
              <a:t>angle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834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6: Solve for x in the given triangle</a:t>
            </a:r>
          </a:p>
          <a:p>
            <a:endParaRPr lang="en-US" dirty="0"/>
          </a:p>
          <a:p>
            <a:r>
              <a:rPr lang="en-US" dirty="0" smtClean="0"/>
              <a:t>We are given the hypotenuse and we are finding the opposite side, therefore we know we are using the sine ratio</a:t>
            </a:r>
          </a:p>
          <a:p>
            <a:endParaRPr lang="en-US" dirty="0"/>
          </a:p>
          <a:p>
            <a:r>
              <a:rPr lang="en-US" dirty="0" smtClean="0"/>
              <a:t>Sin 61 = x/42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Trigonometric Ratios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Do exercise 2.2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64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Trigonometric Ratios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examples, we were solving for x in the numerator of the trigonometric ratio.</a:t>
            </a:r>
          </a:p>
          <a:p>
            <a:endParaRPr lang="en-US" dirty="0" smtClean="0"/>
          </a:p>
          <a:p>
            <a:r>
              <a:rPr lang="en-US" dirty="0" smtClean="0"/>
              <a:t>Today we are solving for x in the denominator of the trigonometric ratio.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Solve for x in the given triangle</a:t>
            </a:r>
          </a:p>
          <a:p>
            <a:r>
              <a:rPr lang="en-US" dirty="0" smtClean="0"/>
              <a:t>We are given the length of the opposite side and we are finding the length of the hypotenuse therefore we know we are using the sine ratio</a:t>
            </a:r>
          </a:p>
          <a:p>
            <a:endParaRPr lang="en-US" dirty="0"/>
          </a:p>
          <a:p>
            <a:r>
              <a:rPr lang="en-US" dirty="0" smtClean="0"/>
              <a:t>Sin 20 = 21/x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Solve for x in the following triangle</a:t>
            </a:r>
          </a:p>
          <a:p>
            <a:endParaRPr lang="en-US" dirty="0"/>
          </a:p>
          <a:p>
            <a:r>
              <a:rPr lang="en-US" dirty="0" smtClean="0"/>
              <a:t>We are given the opposite side and are finding the length of the adjacent side therefore we know we are using the tangent ratio.</a:t>
            </a:r>
          </a:p>
          <a:p>
            <a:endParaRPr lang="en-US" dirty="0"/>
          </a:p>
          <a:p>
            <a:r>
              <a:rPr lang="en-US" dirty="0" smtClean="0"/>
              <a:t>Tan 52 = 36/x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Solve for x in the following triangle</a:t>
            </a:r>
          </a:p>
          <a:p>
            <a:endParaRPr lang="en-US" dirty="0"/>
          </a:p>
          <a:p>
            <a:r>
              <a:rPr lang="en-US" dirty="0" smtClean="0"/>
              <a:t>We are given the adjacent side and we are looking for the length of the hypotenuse therefore we know we are using the cosine ratio.</a:t>
            </a:r>
          </a:p>
          <a:p>
            <a:endParaRPr lang="en-US" dirty="0"/>
          </a:p>
          <a:p>
            <a:r>
              <a:rPr lang="en-US" dirty="0" smtClean="0"/>
              <a:t>Cos 15 = 10/x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Trigonometric Ratios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Do exercise 2.3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5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Trigonometric Ratios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size of the angle is also important to find.</a:t>
            </a:r>
          </a:p>
          <a:p>
            <a:endParaRPr lang="en-US" dirty="0"/>
          </a:p>
          <a:p>
            <a:r>
              <a:rPr lang="en-US" dirty="0" smtClean="0"/>
              <a:t>To find an angle you must use the inverse trigonometric function on your calculator</a:t>
            </a:r>
          </a:p>
          <a:p>
            <a:endParaRPr lang="en-US" dirty="0"/>
          </a:p>
          <a:p>
            <a:r>
              <a:rPr lang="en-US" dirty="0" smtClean="0"/>
              <a:t>Sin </a:t>
            </a:r>
            <a:r>
              <a:rPr lang="en-US" baseline="30000" dirty="0" smtClean="0"/>
              <a:t>-1</a:t>
            </a:r>
            <a:r>
              <a:rPr lang="en-US" dirty="0" smtClean="0"/>
              <a:t>			cos </a:t>
            </a:r>
            <a:r>
              <a:rPr lang="en-US" baseline="30000" dirty="0" smtClean="0"/>
              <a:t>-1   </a:t>
            </a:r>
            <a:r>
              <a:rPr lang="en-US" dirty="0" smtClean="0"/>
              <a:t>				tan 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(You will need the 2</a:t>
            </a:r>
            <a:r>
              <a:rPr lang="en-US" baseline="30000" dirty="0" smtClean="0"/>
              <a:t>nd</a:t>
            </a:r>
            <a:r>
              <a:rPr lang="en-US" dirty="0" smtClean="0"/>
              <a:t> function or shift button on your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</a:p>
          <a:p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Write down the ratio (equation) you are using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Simplify the fraction (divide)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Solve for the angle using the inverse of your ratio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Solve for x in the following triangle</a:t>
            </a:r>
          </a:p>
          <a:p>
            <a:endParaRPr lang="en-US" dirty="0"/>
          </a:p>
          <a:p>
            <a:r>
              <a:rPr lang="en-US" dirty="0" smtClean="0"/>
              <a:t>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/>
              <a:t> = O/A</a:t>
            </a:r>
          </a:p>
          <a:p>
            <a:r>
              <a:rPr lang="en-US" dirty="0" smtClean="0"/>
              <a:t>Tan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9/15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Pythagorean Theorem is used to determine the lengths of the sides in right triangles</a:t>
            </a:r>
          </a:p>
          <a:p>
            <a:endParaRPr lang="en-US" sz="2400" dirty="0"/>
          </a:p>
          <a:p>
            <a:r>
              <a:rPr lang="en-US" sz="2400" dirty="0" smtClean="0"/>
              <a:t>Pythagorean Theorem states the</a:t>
            </a:r>
            <a:r>
              <a:rPr lang="en-US" sz="2400" b="1" dirty="0" smtClean="0"/>
              <a:t> sum </a:t>
            </a:r>
            <a:r>
              <a:rPr lang="en-US" sz="2400" dirty="0" smtClean="0"/>
              <a:t>of the squares of the </a:t>
            </a:r>
            <a:r>
              <a:rPr lang="en-US" sz="2400" b="1" dirty="0" smtClean="0"/>
              <a:t>length</a:t>
            </a:r>
            <a:r>
              <a:rPr lang="en-US" sz="2400" dirty="0" smtClean="0"/>
              <a:t> of the legs is equal to the square of the length of the </a:t>
            </a:r>
            <a:r>
              <a:rPr lang="en-US" sz="2400" b="1" dirty="0" smtClean="0"/>
              <a:t>hypotenuse</a:t>
            </a:r>
            <a:r>
              <a:rPr lang="en-US" sz="2400" dirty="0" smtClean="0"/>
              <a:t>.</a:t>
            </a:r>
            <a:endParaRPr lang="en-US" sz="2400" dirty="0"/>
          </a:p>
          <a:p>
            <a:pPr algn="ctr"/>
            <a:r>
              <a:rPr lang="en-US" sz="2400" dirty="0" smtClean="0"/>
              <a:t>Or</a:t>
            </a:r>
          </a:p>
          <a:p>
            <a:pPr algn="ctr"/>
            <a:r>
              <a:rPr lang="en-US" sz="2400" dirty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c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err="1" smtClean="0"/>
              <a:t>a,b</a:t>
            </a:r>
            <a:r>
              <a:rPr lang="en-US" sz="2400" dirty="0" smtClean="0"/>
              <a:t> represent the legs; c represents the hypotenuse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744306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solve for x in the given triangle</a:t>
            </a:r>
          </a:p>
          <a:p>
            <a:endParaRPr lang="en-US" dirty="0"/>
          </a:p>
          <a:p>
            <a:r>
              <a:rPr lang="en-US" dirty="0" smtClean="0"/>
              <a:t>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A/H</a:t>
            </a:r>
          </a:p>
          <a:p>
            <a:r>
              <a:rPr lang="en-US" dirty="0" smtClean="0">
                <a:latin typeface="Verdana"/>
                <a:ea typeface="Verdana"/>
              </a:rPr>
              <a:t>Cos </a:t>
            </a:r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= 45/60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Solve for x in the given triangle</a:t>
            </a:r>
          </a:p>
          <a:p>
            <a:endParaRPr lang="en-US" dirty="0"/>
          </a:p>
          <a:p>
            <a:r>
              <a:rPr lang="en-US" dirty="0" smtClean="0"/>
              <a:t>Sin x = O/H</a:t>
            </a:r>
          </a:p>
          <a:p>
            <a:r>
              <a:rPr lang="en-US" dirty="0" smtClean="0"/>
              <a:t>Sin x = 18/25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Trigonometric Ratios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/>
          </a:p>
          <a:p>
            <a:pPr marL="0" indent="0" algn="ctr">
              <a:buNone/>
            </a:pPr>
            <a:r>
              <a:rPr lang="en-US" sz="4000" smtClean="0"/>
              <a:t>Do </a:t>
            </a:r>
            <a:r>
              <a:rPr lang="en-US" sz="4000" dirty="0" smtClean="0"/>
              <a:t>exercise 2.4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95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9312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 1:</a:t>
            </a:r>
          </a:p>
          <a:p>
            <a:pPr marL="457200" lvl="1" indent="0">
              <a:buNone/>
            </a:pPr>
            <a:r>
              <a:rPr lang="en-US" sz="1800" dirty="0" smtClean="0"/>
              <a:t>Triangle ABC is a right triangle. If angle C =90°, a=3 and b=4, find side c.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800100" lvl="1" indent="-342900">
              <a:buAutoNum type="arabicPeriod"/>
            </a:pPr>
            <a:r>
              <a:rPr lang="en-US" sz="1800" dirty="0" smtClean="0"/>
              <a:t>Draw the diagram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Write down the equation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Substitute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Solve</a:t>
            </a:r>
          </a:p>
          <a:p>
            <a:pPr marL="800100" lvl="1" indent="-342900">
              <a:buAutoNum type="arabicPeriod"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marL="457200" lvl="1" indent="0" algn="ctr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2</a:t>
            </a:r>
            <a:r>
              <a:rPr lang="en-US" dirty="0" smtClean="0"/>
              <a:t> + 4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</a:p>
          <a:p>
            <a:pPr marL="457200" lvl="1" indent="0" algn="ctr">
              <a:buNone/>
            </a:pPr>
            <a:r>
              <a:rPr lang="en-US" dirty="0" smtClean="0"/>
              <a:t>9 + 16 = c</a:t>
            </a:r>
            <a:r>
              <a:rPr lang="en-US" baseline="30000" dirty="0" smtClean="0"/>
              <a:t>2</a:t>
            </a:r>
          </a:p>
          <a:p>
            <a:pPr marL="457200" lvl="1" indent="0" algn="ctr">
              <a:buNone/>
            </a:pPr>
            <a:r>
              <a:rPr lang="en-US" dirty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= 25</a:t>
            </a:r>
          </a:p>
          <a:p>
            <a:pPr marL="457200" lvl="1" indent="0" algn="ctr">
              <a:buNone/>
            </a:pPr>
            <a:r>
              <a:rPr lang="en-US" dirty="0"/>
              <a:t>c</a:t>
            </a:r>
            <a:r>
              <a:rPr lang="en-US" dirty="0" smtClean="0"/>
              <a:t>= 5</a:t>
            </a:r>
          </a:p>
          <a:p>
            <a:pPr marL="457200" lvl="1" indent="0">
              <a:buNone/>
            </a:pPr>
            <a:r>
              <a:rPr lang="en-US" dirty="0" smtClean="0"/>
              <a:t>The length of c = 5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7576457" y="2563586"/>
            <a:ext cx="2351314" cy="2465614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82543" y="2400300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8243" y="5029200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27771" y="5007820"/>
            <a:ext cx="4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9663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08315"/>
            <a:ext cx="9364737" cy="48330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Example 2:</a:t>
            </a:r>
          </a:p>
          <a:p>
            <a:pPr marL="0" indent="0">
              <a:buNone/>
            </a:pPr>
            <a:r>
              <a:rPr lang="en-US" dirty="0" smtClean="0"/>
              <a:t>Triangle DEF is a right triangle. If angle D = 90°, d=8 and e=5, what is the length of f?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</a:t>
            </a:r>
            <a:r>
              <a:rPr lang="en-US" baseline="30000" dirty="0" smtClean="0"/>
              <a:t>2</a:t>
            </a:r>
            <a:r>
              <a:rPr lang="en-US" dirty="0" smtClean="0"/>
              <a:t> + f</a:t>
            </a:r>
            <a:r>
              <a:rPr lang="en-US" baseline="30000" dirty="0" smtClean="0"/>
              <a:t>2</a:t>
            </a:r>
            <a:r>
              <a:rPr lang="en-US" dirty="0" smtClean="0"/>
              <a:t> = d</a:t>
            </a:r>
            <a:r>
              <a:rPr lang="en-US" baseline="30000" dirty="0" smtClean="0"/>
              <a:t>2</a:t>
            </a:r>
          </a:p>
          <a:p>
            <a:pPr marL="0" indent="0" algn="ctr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2</a:t>
            </a:r>
            <a:r>
              <a:rPr lang="en-US" dirty="0" smtClean="0"/>
              <a:t> + f</a:t>
            </a:r>
            <a:r>
              <a:rPr lang="en-US" baseline="30000" dirty="0" smtClean="0"/>
              <a:t>2</a:t>
            </a:r>
            <a:r>
              <a:rPr lang="en-US" dirty="0" smtClean="0"/>
              <a:t> = 8</a:t>
            </a:r>
            <a:r>
              <a:rPr lang="en-US" baseline="30000" dirty="0" smtClean="0"/>
              <a:t>2</a:t>
            </a:r>
          </a:p>
          <a:p>
            <a:pPr marL="0" indent="0" algn="ctr">
              <a:buNone/>
            </a:pPr>
            <a:r>
              <a:rPr lang="en-US" dirty="0" smtClean="0"/>
              <a:t>25 + f</a:t>
            </a:r>
            <a:r>
              <a:rPr lang="en-US" baseline="30000" dirty="0" smtClean="0"/>
              <a:t>2</a:t>
            </a:r>
            <a:r>
              <a:rPr lang="en-US" dirty="0" smtClean="0"/>
              <a:t> = 64</a:t>
            </a:r>
          </a:p>
          <a:p>
            <a:pPr marL="0" indent="0" algn="ctr">
              <a:buNone/>
            </a:pPr>
            <a:r>
              <a:rPr lang="en-US" dirty="0"/>
              <a:t>f</a:t>
            </a:r>
            <a:r>
              <a:rPr lang="en-US" baseline="30000" dirty="0" smtClean="0"/>
              <a:t>2</a:t>
            </a:r>
            <a:r>
              <a:rPr lang="en-US" dirty="0" smtClean="0"/>
              <a:t> = 64 – 25</a:t>
            </a:r>
          </a:p>
          <a:p>
            <a:pPr marL="0" indent="0" algn="ctr">
              <a:buNone/>
            </a:pPr>
            <a:r>
              <a:rPr lang="en-US" dirty="0" smtClean="0"/>
              <a:t>f</a:t>
            </a:r>
            <a:r>
              <a:rPr lang="en-US" baseline="30000" dirty="0" smtClean="0"/>
              <a:t>2</a:t>
            </a:r>
            <a:r>
              <a:rPr lang="en-US" dirty="0" smtClean="0"/>
              <a:t> = 39</a:t>
            </a:r>
          </a:p>
          <a:p>
            <a:pPr marL="0" indent="0" algn="ctr">
              <a:buNone/>
            </a:pPr>
            <a:r>
              <a:rPr lang="en-US" dirty="0" smtClean="0"/>
              <a:t>f = 6.24</a:t>
            </a:r>
          </a:p>
          <a:p>
            <a:pPr marL="0" indent="0">
              <a:buNone/>
            </a:pPr>
            <a:r>
              <a:rPr lang="en-US" dirty="0" smtClean="0"/>
              <a:t>The length of d is 6.24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714499" y="2922813"/>
            <a:ext cx="1616529" cy="1551215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2420" y="2824843"/>
            <a:ext cx="64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0014" y="4506683"/>
            <a:ext cx="24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2420" y="4387332"/>
            <a:ext cx="64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2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3643"/>
          </a:xfrm>
        </p:spPr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3243"/>
            <a:ext cx="8596668" cy="45881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3:</a:t>
            </a:r>
          </a:p>
          <a:p>
            <a:pPr marL="0" indent="0">
              <a:buNone/>
            </a:pPr>
            <a:r>
              <a:rPr lang="en-US" dirty="0" smtClean="0"/>
              <a:t>A ladder is placed against a wall so that a painter can paint the side of a house. The ladder, the wall and the ground form a right triangle. If the ladder is 12 feet and the ladder is placed 5 feet from the wall, how high does the ladder reach?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	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</a:t>
            </a:r>
            <a:r>
              <a:rPr lang="en-US" baseline="30000" dirty="0" smtClean="0"/>
              <a:t>2</a:t>
            </a:r>
            <a:r>
              <a:rPr lang="en-US" dirty="0" smtClean="0"/>
              <a:t> + 5</a:t>
            </a:r>
            <a:r>
              <a:rPr lang="en-US" baseline="30000" dirty="0" smtClean="0"/>
              <a:t>2</a:t>
            </a:r>
            <a:r>
              <a:rPr lang="en-US" dirty="0" smtClean="0"/>
              <a:t> = 12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								a</a:t>
            </a:r>
            <a:r>
              <a:rPr lang="en-US" baseline="30000" dirty="0" smtClean="0"/>
              <a:t>2</a:t>
            </a:r>
            <a:r>
              <a:rPr lang="en-US" dirty="0" smtClean="0"/>
              <a:t> + 25 = 144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</a:t>
            </a:r>
            <a:r>
              <a:rPr lang="en-US" baseline="30000" dirty="0" smtClean="0"/>
              <a:t>2</a:t>
            </a:r>
            <a:r>
              <a:rPr lang="en-US" dirty="0" smtClean="0"/>
              <a:t> = 144-25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</a:t>
            </a:r>
            <a:r>
              <a:rPr lang="en-US" baseline="30000" dirty="0" smtClean="0"/>
              <a:t>2</a:t>
            </a:r>
            <a:r>
              <a:rPr lang="en-US" dirty="0" smtClean="0"/>
              <a:t> = 119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a= 10.9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ladder reaches 10.9 feet high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094014" y="3282043"/>
            <a:ext cx="1812472" cy="1534886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3459" y="50408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3471" y="3875314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</a:t>
            </a:r>
            <a:r>
              <a:rPr lang="en-US" dirty="0" err="1" smtClean="0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9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Do exercise 2.1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Next Class: </a:t>
            </a:r>
            <a:r>
              <a:rPr lang="en-US" sz="3600" smtClean="0"/>
              <a:t>Pythagorean </a:t>
            </a:r>
            <a:r>
              <a:rPr lang="en-US" sz="3600" smtClean="0"/>
              <a:t>Worksheet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00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Trigonometric Ratios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referring to sides related to an angle, certain words are used</a:t>
            </a:r>
          </a:p>
          <a:p>
            <a:r>
              <a:rPr lang="el-GR" dirty="0" smtClean="0">
                <a:latin typeface="Verdana"/>
                <a:ea typeface="Verdana"/>
              </a:rPr>
              <a:t>Θ</a:t>
            </a:r>
            <a:r>
              <a:rPr lang="en-US" dirty="0" smtClean="0">
                <a:latin typeface="Verdana"/>
                <a:ea typeface="Verdana"/>
              </a:rPr>
              <a:t> – Theta: Greek letter representing the angle </a:t>
            </a:r>
            <a:endParaRPr lang="en-US" dirty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Side BC is said to be opposite </a:t>
            </a:r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 smtClean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Side AC is said to be adjacent </a:t>
            </a:r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 smtClean="0">
              <a:latin typeface="Verdana"/>
              <a:ea typeface="Verdana"/>
            </a:endParaRPr>
          </a:p>
          <a:p>
            <a:r>
              <a:rPr lang="en-US" dirty="0" smtClean="0">
                <a:latin typeface="Verdana"/>
                <a:ea typeface="Verdana"/>
              </a:rPr>
              <a:t>Side AB is the hypotenuse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8084128" y="2545772"/>
            <a:ext cx="1953490" cy="19846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45336" y="3002973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2073" y="3538103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opposite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69926" y="4530435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adjacent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91923" y="416110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Verdana"/>
                <a:ea typeface="Verdana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Trigonometric Ratios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solving problems using similar triangles; you need to use two triangles each time. A method has been invented, which uses only one triangle to solve problems.</a:t>
            </a:r>
          </a:p>
          <a:p>
            <a:endParaRPr lang="en-US" dirty="0"/>
          </a:p>
          <a:p>
            <a:r>
              <a:rPr lang="en-US" dirty="0" smtClean="0"/>
              <a:t>Looking at the three triangles in your notes, notice they are similar</a:t>
            </a:r>
          </a:p>
          <a:p>
            <a:endParaRPr lang="en-US" dirty="0"/>
          </a:p>
          <a:p>
            <a:r>
              <a:rPr lang="en-US" dirty="0" smtClean="0"/>
              <a:t>If we take the ratio of </a:t>
            </a:r>
            <a:r>
              <a:rPr lang="en-US" b="1" i="1" dirty="0" smtClean="0"/>
              <a:t>length of the opposite side</a:t>
            </a:r>
            <a:r>
              <a:rPr lang="en-US" dirty="0" smtClean="0"/>
              <a:t>/</a:t>
            </a:r>
            <a:r>
              <a:rPr lang="en-US" b="1" i="1" dirty="0" smtClean="0"/>
              <a:t>length of the hypotenuse</a:t>
            </a:r>
            <a:r>
              <a:rPr lang="en-US" dirty="0" smtClean="0"/>
              <a:t> what do we discover? The ratio is the </a:t>
            </a:r>
            <a:r>
              <a:rPr lang="en-US" b="1" dirty="0" smtClean="0"/>
              <a:t>same.</a:t>
            </a:r>
          </a:p>
        </p:txBody>
      </p:sp>
    </p:spTree>
    <p:extLst>
      <p:ext uri="{BB962C8B-B14F-4D97-AF65-F5344CB8AC3E}">
        <p14:creationId xmlns:p14="http://schemas.microsoft.com/office/powerpoint/2010/main" val="35633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1327</Words>
  <Application>Microsoft Office PowerPoint</Application>
  <PresentationFormat>Widescreen</PresentationFormat>
  <Paragraphs>209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Trebuchet MS</vt:lpstr>
      <vt:lpstr>Verdana</vt:lpstr>
      <vt:lpstr>Wingdings 3</vt:lpstr>
      <vt:lpstr>Facet</vt:lpstr>
      <vt:lpstr>Trigonometry</vt:lpstr>
      <vt:lpstr>2.1 Pythagorean Theorem</vt:lpstr>
      <vt:lpstr>2.1 Pythagorean Theorem</vt:lpstr>
      <vt:lpstr>2.1 Pythagorean Theorem</vt:lpstr>
      <vt:lpstr>2.1 Pythagorean Theorem</vt:lpstr>
      <vt:lpstr>2.1 Pythagorean Theorem</vt:lpstr>
      <vt:lpstr>2.1 Pythagorean Theorem</vt:lpstr>
      <vt:lpstr>2.2 Trigonometric Ratios 1</vt:lpstr>
      <vt:lpstr>2.2 Trigonometric Ratios 1</vt:lpstr>
      <vt:lpstr>2.2 Trigonometric Ratios 1</vt:lpstr>
      <vt:lpstr>2.2 Trigonometric Ratios 1 The Sine Ratio</vt:lpstr>
      <vt:lpstr>2.1 Trigonometric Ratios 1 The Cosine Ratio</vt:lpstr>
      <vt:lpstr>2.2 Trigonometric Ratios 1 The Tangent Ratio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2.2 Trigonometric Ratios 1</vt:lpstr>
      <vt:lpstr>2.3 Trigonometric Ratios 2</vt:lpstr>
      <vt:lpstr>2.3 Trigonometric Ratios 2</vt:lpstr>
      <vt:lpstr>2.3 Trigonometric Ratios 2</vt:lpstr>
      <vt:lpstr>2.3 Trigonometric Ratios 2</vt:lpstr>
      <vt:lpstr>2.3 Trigonometric Ratios 2</vt:lpstr>
      <vt:lpstr>2.4 Trigonometric Ratios 3</vt:lpstr>
      <vt:lpstr>2.4 Trigonometric Ratios 3</vt:lpstr>
      <vt:lpstr>2.4 Trigonometric Ratios 3</vt:lpstr>
      <vt:lpstr>2.4 Trigonometric Ratios 3</vt:lpstr>
      <vt:lpstr>2.4 Trigonometric Ratios 3</vt:lpstr>
      <vt:lpstr>2.4 Trigonometric Ratios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Latimer</dc:creator>
  <cp:lastModifiedBy>Karen Latimer</cp:lastModifiedBy>
  <cp:revision>24</cp:revision>
  <dcterms:created xsi:type="dcterms:W3CDTF">2020-09-28T18:48:27Z</dcterms:created>
  <dcterms:modified xsi:type="dcterms:W3CDTF">2020-10-02T19:13:00Z</dcterms:modified>
</cp:coreProperties>
</file>