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34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50A9-F563-40B4-AFA6-ACA5B9F90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055391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F91F-1F90-4127-B0E0-2141DE810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36658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6306-24DC-4894-85CE-113DF8192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18211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5918-3394-480A-9A1C-81AAD63D2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55001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FBDE-8A99-488A-9A5B-FBDE93255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36493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343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7F9C-74AB-49C4-A4F0-F4E06C07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28843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40F6E-A285-4802-BB78-ADB004F21C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56990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95C8-4EB4-454A-9180-378D7E238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60657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3A9FB-8D0E-4FC6-AD92-889A884AA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06451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1B3E-91C0-4BCF-90F4-058243D24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50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87D9-11FB-4C20-AF2E-8C9073713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72770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83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A61692-49B7-47CB-8749-0D326EE9F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5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5pPr>
      <a:lvl6pPr marL="4572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6pPr>
      <a:lvl7pPr marL="9144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7pPr>
      <a:lvl8pPr marL="13716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8pPr>
      <a:lvl9pPr marL="18288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953000"/>
            <a:ext cx="914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5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Today, problem solving,...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38" y="396549"/>
            <a:ext cx="6075267" cy="45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384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99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5400" smtClean="0">
                <a:solidFill>
                  <a:srgbClr val="FFFF00"/>
                </a:solidFill>
              </a:rPr>
              <a:t>Watch out for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2133600"/>
          </a:xfrm>
        </p:spPr>
        <p:txBody>
          <a:bodyPr/>
          <a:lstStyle/>
          <a:p>
            <a:pPr marL="533400" indent="-533400">
              <a:lnSpc>
                <a:spcPct val="100000"/>
              </a:lnSpc>
            </a:pPr>
            <a:r>
              <a:rPr lang="en-US" altLang="en-US" sz="2600" smtClean="0">
                <a:latin typeface="Verdana" panose="020B0604030504040204" pitchFamily="34" charset="0"/>
              </a:rPr>
              <a:t>When following an outline, watch out for things like Einstrillings (</a:t>
            </a:r>
            <a:r>
              <a:rPr lang="en-US" altLang="en-US" sz="2600" i="1" smtClean="0">
                <a:latin typeface="Verdana" panose="020B0604030504040204" pitchFamily="34" charset="0"/>
              </a:rPr>
              <a:t>a mind-set or mind-fix</a:t>
            </a:r>
            <a:r>
              <a:rPr lang="en-US" altLang="en-US" sz="2600" smtClean="0">
                <a:latin typeface="Verdana" panose="020B0604030504040204" pitchFamily="34" charset="0"/>
              </a:rPr>
              <a:t>)</a:t>
            </a:r>
          </a:p>
          <a:p>
            <a:pPr marL="533400" indent="-533400">
              <a:lnSpc>
                <a:spcPct val="100000"/>
              </a:lnSpc>
            </a:pPr>
            <a:r>
              <a:rPr lang="en-US" altLang="en-US" sz="2600" smtClean="0">
                <a:latin typeface="Verdana" panose="020B0604030504040204" pitchFamily="34" charset="0"/>
              </a:rPr>
              <a:t>Read this..</a:t>
            </a:r>
            <a:endParaRPr lang="en-US" altLang="en-US" sz="2600" smtClean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571500" y="2209800"/>
            <a:ext cx="8001000" cy="4114800"/>
          </a:xfrm>
          <a:prstGeom prst="triangle">
            <a:avLst>
              <a:gd name="adj" fmla="val 50000"/>
            </a:avLst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SPRING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691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4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99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23913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hlink"/>
                </a:solidFill>
              </a:rPr>
              <a:t>Say out loud, the </a:t>
            </a:r>
            <a:r>
              <a:rPr lang="en-US" altLang="en-US" sz="4800" smtClean="0">
                <a:solidFill>
                  <a:schemeClr val="hlink"/>
                </a:solidFill>
              </a:rPr>
              <a:t>COLOR</a:t>
            </a:r>
            <a:r>
              <a:rPr lang="en-US" altLang="en-US" sz="3200" smtClean="0">
                <a:solidFill>
                  <a:schemeClr val="hlink"/>
                </a:solidFill>
              </a:rPr>
              <a:t> of each word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90500" y="1066800"/>
            <a:ext cx="8763000" cy="411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Yellow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Red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Green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Black</a:t>
            </a:r>
            <a:endParaRPr kumimoji="0" lang="en-US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Black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Green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Yellow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Yellow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Black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Green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Green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Black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Yellow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Yellow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Green</a:t>
            </a:r>
            <a:r>
              <a:rPr kumimoji="0" lang="en-US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Black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5638800"/>
            <a:ext cx="8839200" cy="762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i="1" smtClean="0">
                <a:latin typeface="Verdana" panose="020B0604030504040204" pitchFamily="34" charset="0"/>
              </a:rPr>
              <a:t>Another example…</a:t>
            </a:r>
            <a:endParaRPr lang="en-US" altLang="en-US" i="1" smtClean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563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autoUpdateAnimBg="0"/>
      <p:bldP spid="23559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99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01675"/>
          </a:xfrm>
        </p:spPr>
        <p:txBody>
          <a:bodyPr/>
          <a:lstStyle/>
          <a:p>
            <a:r>
              <a:rPr lang="en-US" altLang="en-US" sz="4000" i="1" smtClean="0">
                <a:solidFill>
                  <a:schemeClr val="hlink"/>
                </a:solidFill>
              </a:rPr>
              <a:t>Can you read this?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5638800"/>
            <a:ext cx="8839200" cy="762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i="1" smtClean="0">
                <a:latin typeface="Verdana" panose="020B0604030504040204" pitchFamily="34" charset="0"/>
              </a:rPr>
              <a:t> Your mind might be a pitfall in solving a problem</a:t>
            </a:r>
            <a:endParaRPr lang="en-US" altLang="en-US" i="1" smtClean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42900" y="1066800"/>
            <a:ext cx="8458200" cy="406717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Aoccdrnig to a rscheearch at Cmabrigde Uinervtisy, it deosn't mttaer in waht oredr the ltteers in a wrod are, the olny iprmoetnt tihng is taht the frist and lsat ltteer be at the rghit pclae. The rset can be a total mses and you can sitll raed it wouthit porbelm. Tihs is bcuseae the huamn mnid deos not raed ervey lteter by istlef, but the wrod as a wlohe....... amzanig huh?</a:t>
            </a:r>
          </a:p>
        </p:txBody>
      </p:sp>
    </p:spTree>
    <p:extLst>
      <p:ext uri="{BB962C8B-B14F-4D97-AF65-F5344CB8AC3E}">
        <p14:creationId xmlns:p14="http://schemas.microsoft.com/office/powerpoint/2010/main" val="42468492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 autoUpdateAnimBg="0" advAuto="0"/>
      <p:bldP spid="665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>
              <a:defRPr/>
            </a:pPr>
            <a:r>
              <a:rPr lang="en-US" sz="117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5 Steps to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1386136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000" smtClean="0">
                <a:solidFill>
                  <a:srgbClr val="FFFF00"/>
                </a:solidFill>
              </a:rPr>
              <a:t>The 5 Steps to Problem Solving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219200"/>
          </a:xfrm>
        </p:spPr>
        <p:txBody>
          <a:bodyPr/>
          <a:lstStyle/>
          <a:p>
            <a:pPr marL="685800" indent="-685800"/>
            <a:r>
              <a:rPr lang="en-CA" altLang="en-US" sz="4000" smtClean="0">
                <a:latin typeface="Verdana" panose="020B0604030504040204" pitchFamily="34" charset="0"/>
              </a:rPr>
              <a:t>There are </a:t>
            </a:r>
            <a:r>
              <a:rPr lang="en-CA" altLang="en-US" sz="4000" smtClean="0">
                <a:solidFill>
                  <a:srgbClr val="FFFF00"/>
                </a:solidFill>
                <a:latin typeface="Verdana" panose="020B0604030504040204" pitchFamily="34" charset="0"/>
              </a:rPr>
              <a:t>5 steps</a:t>
            </a:r>
            <a:r>
              <a:rPr lang="en-CA" altLang="en-US" sz="4000" smtClean="0">
                <a:latin typeface="Verdana" panose="020B0604030504040204" pitchFamily="34" charset="0"/>
              </a:rPr>
              <a:t> you can use to solve </a:t>
            </a:r>
            <a:r>
              <a:rPr lang="en-CA" altLang="en-US" sz="4000" smtClean="0">
                <a:solidFill>
                  <a:srgbClr val="FFFF00"/>
                </a:solidFill>
                <a:latin typeface="Verdana" panose="020B0604030504040204" pitchFamily="34" charset="0"/>
              </a:rPr>
              <a:t>any</a:t>
            </a:r>
            <a:r>
              <a:rPr lang="en-CA" altLang="en-US" sz="4000" smtClean="0">
                <a:latin typeface="Verdana" panose="020B0604030504040204" pitchFamily="34" charset="0"/>
              </a:rPr>
              <a:t> problem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6934200" cy="3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3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What is the problem?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3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Make a model of the problem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3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Analyse the model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3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solution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3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Check the solution</a:t>
            </a:r>
          </a:p>
        </p:txBody>
      </p:sp>
    </p:spTree>
    <p:extLst>
      <p:ext uri="{BB962C8B-B14F-4D97-AF65-F5344CB8AC3E}">
        <p14:creationId xmlns:p14="http://schemas.microsoft.com/office/powerpoint/2010/main" val="62433716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800" smtClean="0">
                <a:solidFill>
                  <a:srgbClr val="FFFF00"/>
                </a:solidFill>
              </a:rPr>
              <a:t>Let’s Try it…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8006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smtClean="0">
                <a:solidFill>
                  <a:srgbClr val="000000"/>
                </a:solidFill>
              </a:rPr>
              <a:t>(1.)  The problem: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4800" y="2209800"/>
            <a:ext cx="8839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salmon swims 3 km upstream and the current brings her back 2 km each day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How long does it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take her to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swim 100 km?</a:t>
            </a:r>
          </a:p>
        </p:txBody>
      </p:sp>
      <p:pic>
        <p:nvPicPr>
          <p:cNvPr id="26629" name="Picture 5" descr="an0249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3281363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4463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800" smtClean="0">
                <a:solidFill>
                  <a:srgbClr val="FFFF00"/>
                </a:solidFill>
              </a:rPr>
              <a:t>Solution…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762000"/>
          </a:xfrm>
        </p:spPr>
        <p:txBody>
          <a:bodyPr/>
          <a:lstStyle/>
          <a:p>
            <a:pPr marL="685800" indent="-685800"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CA" altLang="en-US" sz="4000" b="1" smtClean="0">
                <a:solidFill>
                  <a:srgbClr val="FFFF00"/>
                </a:solidFill>
                <a:latin typeface="Verdana" panose="020B0604030504040204" pitchFamily="34" charset="0"/>
              </a:rPr>
              <a:t>What is the problem?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4800" y="1828800"/>
            <a:ext cx="8839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Does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the salmon swim the 3 km during the day and then at night drift back 2km when resting?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Or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does she swim continuously all day, slowed down by the current, so that she swims only 1 km during the day?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Does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“day” mean daylight or 24 hours?</a:t>
            </a:r>
          </a:p>
        </p:txBody>
      </p:sp>
    </p:spTree>
    <p:extLst>
      <p:ext uri="{BB962C8B-B14F-4D97-AF65-F5344CB8AC3E}">
        <p14:creationId xmlns:p14="http://schemas.microsoft.com/office/powerpoint/2010/main" val="36303527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0"/>
      <p:bldP spid="2765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762000"/>
          </a:xfrm>
        </p:spPr>
        <p:txBody>
          <a:bodyPr/>
          <a:lstStyle/>
          <a:p>
            <a:pPr marL="685800" indent="-685800">
              <a:buClr>
                <a:schemeClr val="hlink"/>
              </a:buClr>
            </a:pPr>
            <a:r>
              <a:rPr lang="en-CA" altLang="en-US" sz="4000" smtClean="0">
                <a:latin typeface="Verdana" panose="020B0604030504040204" pitchFamily="34" charset="0"/>
              </a:rPr>
              <a:t>We’ll define the problem as …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2133600"/>
            <a:ext cx="8305800" cy="372110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None/>
              <a:tabLst/>
              <a:defRPr/>
            </a:pPr>
            <a:endParaRPr kumimoji="1" lang="en-CA" altLang="en-US" sz="7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How many </a:t>
            </a:r>
            <a:r>
              <a:rPr kumimoji="1" lang="en-CA" altLang="en-US" sz="4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24 h. days</a:t>
            </a: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does it take for a salmon to swim </a:t>
            </a:r>
            <a:r>
              <a:rPr kumimoji="1" lang="en-CA" altLang="en-US" sz="4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100 km</a:t>
            </a: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if in the 24 h. period she swims upstream and the current brings her back 2 km. while she is resting?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None/>
              <a:tabLst/>
              <a:defRPr/>
            </a:pPr>
            <a:endParaRPr kumimoji="0" lang="en-CA" altLang="en-US" sz="7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000" i="1" smtClean="0">
                <a:solidFill>
                  <a:srgbClr val="FFFF00"/>
                </a:solidFill>
              </a:rPr>
              <a:t>What is the problem (cont’d)</a:t>
            </a:r>
          </a:p>
        </p:txBody>
      </p:sp>
    </p:spTree>
    <p:extLst>
      <p:ext uri="{BB962C8B-B14F-4D97-AF65-F5344CB8AC3E}">
        <p14:creationId xmlns:p14="http://schemas.microsoft.com/office/powerpoint/2010/main" val="8725332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2"/>
            </a:pPr>
            <a:r>
              <a:rPr lang="en-CA" altLang="en-US" sz="4000" smtClean="0">
                <a:solidFill>
                  <a:srgbClr val="FFFF00"/>
                </a:solidFill>
              </a:rPr>
              <a:t>Make a model of the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2954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200" smtClean="0">
                <a:latin typeface="Verdana" panose="020B0604030504040204" pitchFamily="34" charset="0"/>
              </a:rPr>
              <a:t>For this problem, the model will be a “</a:t>
            </a:r>
            <a:r>
              <a:rPr lang="en-CA" altLang="en-US" sz="3200" smtClean="0">
                <a:solidFill>
                  <a:srgbClr val="FFFF00"/>
                </a:solidFill>
                <a:latin typeface="Verdana" panose="020B0604030504040204" pitchFamily="34" charset="0"/>
              </a:rPr>
              <a:t>picture</a:t>
            </a:r>
            <a:r>
              <a:rPr lang="en-CA" altLang="en-US" sz="3200" smtClean="0">
                <a:latin typeface="Verdana" panose="020B0604030504040204" pitchFamily="34" charset="0"/>
              </a:rPr>
              <a:t>” of what happens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" y="2971800"/>
            <a:ext cx="4724400" cy="0"/>
            <a:chOff x="336" y="1872"/>
            <a:chExt cx="2976" cy="0"/>
          </a:xfrm>
        </p:grpSpPr>
        <p:sp>
          <p:nvSpPr>
            <p:cNvPr id="21530" name="Line 5"/>
            <p:cNvSpPr>
              <a:spLocks noChangeShapeType="1"/>
            </p:cNvSpPr>
            <p:nvPr/>
          </p:nvSpPr>
          <p:spPr bwMode="auto">
            <a:xfrm>
              <a:off x="336" y="1872"/>
              <a:ext cx="96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531" name="Line 6"/>
            <p:cNvSpPr>
              <a:spLocks noChangeShapeType="1"/>
            </p:cNvSpPr>
            <p:nvPr/>
          </p:nvSpPr>
          <p:spPr bwMode="auto">
            <a:xfrm>
              <a:off x="384" y="1872"/>
              <a:ext cx="2928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257800" y="2971800"/>
            <a:ext cx="0" cy="8382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057400" y="3810000"/>
            <a:ext cx="3200400" cy="0"/>
            <a:chOff x="1296" y="2400"/>
            <a:chExt cx="2016" cy="0"/>
          </a:xfrm>
        </p:grpSpPr>
        <p:sp>
          <p:nvSpPr>
            <p:cNvPr id="21528" name="Line 8"/>
            <p:cNvSpPr>
              <a:spLocks noChangeShapeType="1"/>
            </p:cNvSpPr>
            <p:nvPr/>
          </p:nvSpPr>
          <p:spPr bwMode="auto">
            <a:xfrm flipH="1">
              <a:off x="2400" y="2400"/>
              <a:ext cx="912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529" name="Line 9"/>
            <p:cNvSpPr>
              <a:spLocks noChangeShapeType="1"/>
            </p:cNvSpPr>
            <p:nvPr/>
          </p:nvSpPr>
          <p:spPr bwMode="auto">
            <a:xfrm flipH="1">
              <a:off x="1296" y="2400"/>
              <a:ext cx="1200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057400" y="3810000"/>
            <a:ext cx="0" cy="8382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057400" y="4648200"/>
            <a:ext cx="4572000" cy="0"/>
            <a:chOff x="1296" y="2928"/>
            <a:chExt cx="2880" cy="0"/>
          </a:xfrm>
        </p:grpSpPr>
        <p:sp>
          <p:nvSpPr>
            <p:cNvPr id="21526" name="Line 11"/>
            <p:cNvSpPr>
              <a:spLocks noChangeShapeType="1"/>
            </p:cNvSpPr>
            <p:nvPr/>
          </p:nvSpPr>
          <p:spPr bwMode="auto">
            <a:xfrm>
              <a:off x="1296" y="2928"/>
              <a:ext cx="1632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527" name="Line 12"/>
            <p:cNvSpPr>
              <a:spLocks noChangeShapeType="1"/>
            </p:cNvSpPr>
            <p:nvPr/>
          </p:nvSpPr>
          <p:spPr bwMode="auto">
            <a:xfrm>
              <a:off x="2880" y="2928"/>
              <a:ext cx="1296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629400" y="4648200"/>
            <a:ext cx="0" cy="8382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124200" y="5486400"/>
            <a:ext cx="3505200" cy="0"/>
            <a:chOff x="1968" y="3456"/>
            <a:chExt cx="2208" cy="0"/>
          </a:xfrm>
        </p:grpSpPr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 flipH="1">
              <a:off x="3216" y="3456"/>
              <a:ext cx="960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525" name="Line 15"/>
            <p:cNvSpPr>
              <a:spLocks noChangeShapeType="1"/>
            </p:cNvSpPr>
            <p:nvPr/>
          </p:nvSpPr>
          <p:spPr bwMode="auto">
            <a:xfrm flipH="1">
              <a:off x="1968" y="3456"/>
              <a:ext cx="1296" cy="0"/>
            </a:xfrm>
            <a:prstGeom prst="lin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124200" y="5486400"/>
            <a:ext cx="0" cy="8382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124200" y="6324600"/>
            <a:ext cx="5105400" cy="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09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Start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2057400" y="2438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 km Upstream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8006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24 h.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81940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km back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7086600" y="5791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Etc.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248400" y="2438400"/>
            <a:ext cx="2590800" cy="1635125"/>
          </a:xfrm>
          <a:prstGeom prst="rect">
            <a:avLst/>
          </a:prstGeom>
          <a:solidFill>
            <a:srgbClr val="CCCC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This gap is here so that we can easily see her path. It is not counted</a:t>
            </a: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5334000" y="3505200"/>
            <a:ext cx="914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5523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0"/>
      <p:bldP spid="29714" grpId="0" autoUpdateAnimBg="0"/>
      <p:bldP spid="29715" grpId="0" autoUpdateAnimBg="0"/>
      <p:bldP spid="29716" grpId="0" autoUpdateAnimBg="0"/>
      <p:bldP spid="29717" grpId="0" autoUpdateAnimBg="0"/>
      <p:bldP spid="29718" grpId="0" autoUpdateAnimBg="0"/>
      <p:bldP spid="2971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3"/>
            </a:pPr>
            <a:r>
              <a:rPr lang="en-CA" altLang="en-US" smtClean="0">
                <a:solidFill>
                  <a:srgbClr val="FFFF00"/>
                </a:solidFill>
              </a:rPr>
              <a:t>Analyse the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838200"/>
          </a:xfrm>
        </p:spPr>
        <p:txBody>
          <a:bodyPr/>
          <a:lstStyle/>
          <a:p>
            <a:pPr marL="685800" indent="-685800">
              <a:lnSpc>
                <a:spcPct val="70000"/>
              </a:lnSpc>
              <a:buClr>
                <a:schemeClr val="hlink"/>
              </a:buClr>
            </a:pPr>
            <a:r>
              <a:rPr lang="en-CA" altLang="en-US" sz="3000" smtClean="0">
                <a:latin typeface="Verdana" panose="020B0604030504040204" pitchFamily="34" charset="0"/>
              </a:rPr>
              <a:t>Make a table to keep track of her path:</a:t>
            </a:r>
          </a:p>
        </p:txBody>
      </p:sp>
      <p:graphicFrame>
        <p:nvGraphicFramePr>
          <p:cNvPr id="30869" name="Group 149"/>
          <p:cNvGraphicFramePr>
            <a:graphicFrameLocks noGrp="1"/>
          </p:cNvGraphicFramePr>
          <p:nvPr/>
        </p:nvGraphicFramePr>
        <p:xfrm>
          <a:off x="304800" y="1905000"/>
          <a:ext cx="8610600" cy="415136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3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Number traveled forward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Maximum number reached (end of day)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Number pushed back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distance travelled by next day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9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99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 km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•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 km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98 km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870" name="Oval 150"/>
          <p:cNvSpPr>
            <a:spLocks noChangeArrowheads="1"/>
          </p:cNvSpPr>
          <p:nvPr/>
        </p:nvSpPr>
        <p:spPr bwMode="auto">
          <a:xfrm>
            <a:off x="3048000" y="5562600"/>
            <a:ext cx="1524000" cy="6096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14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85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5400" smtClean="0">
                <a:solidFill>
                  <a:srgbClr val="FFFF00"/>
                </a:solidFill>
              </a:rPr>
              <a:t>Problem Solving 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7150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Problems have always existed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We don’t generally need a computer to solve them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But, the computer often makes problem solving easier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and faster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This is because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the computer is a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useful </a:t>
            </a:r>
            <a:r>
              <a:rPr lang="en-US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tool</a:t>
            </a:r>
            <a:r>
              <a:rPr lang="en-US" altLang="en-US" smtClean="0">
                <a:latin typeface="Verdana" panose="020B0604030504040204" pitchFamily="34" charset="0"/>
              </a:rPr>
              <a:t> for solving problems</a:t>
            </a:r>
          </a:p>
        </p:txBody>
      </p:sp>
      <p:pic>
        <p:nvPicPr>
          <p:cNvPr id="5124" name="Picture 4" descr="pe0203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2982913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3246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4"/>
            </a:pPr>
            <a:r>
              <a:rPr lang="en-CA" altLang="en-US" sz="4800" smtClean="0">
                <a:solidFill>
                  <a:srgbClr val="FFFF00"/>
                </a:solidFill>
              </a:rPr>
              <a:t>Find the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4114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2800" smtClean="0">
                <a:latin typeface="Verdana" panose="020B0604030504040204" pitchFamily="34" charset="0"/>
              </a:rPr>
              <a:t>While you are making up the table, look at the model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2800" smtClean="0">
                <a:latin typeface="Verdana" panose="020B0604030504040204" pitchFamily="34" charset="0"/>
              </a:rPr>
              <a:t>In this case the “</a:t>
            </a:r>
            <a:r>
              <a:rPr lang="en-CA" altLang="en-US" sz="2800" i="1" smtClean="0">
                <a:latin typeface="Verdana" panose="020B0604030504040204" pitchFamily="34" charset="0"/>
              </a:rPr>
              <a:t>picture</a:t>
            </a:r>
            <a:r>
              <a:rPr lang="en-CA" altLang="en-US" sz="2800" smtClean="0">
                <a:latin typeface="Verdana" panose="020B0604030504040204" pitchFamily="34" charset="0"/>
              </a:rPr>
              <a:t>” to check the numbers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2800" smtClean="0">
                <a:latin typeface="Verdana" panose="020B0604030504040204" pitchFamily="34" charset="0"/>
              </a:rPr>
              <a:t>When the table headings are written down, fill in the table to get the solution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2800" smtClean="0">
                <a:latin typeface="Verdana" panose="020B0604030504040204" pitchFamily="34" charset="0"/>
              </a:rPr>
              <a:t>We can see by the table that by the end of day 98 she will reach the 100 km point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990600" y="5124450"/>
            <a:ext cx="7239000" cy="1076325"/>
          </a:xfrm>
          <a:prstGeom prst="rect">
            <a:avLst/>
          </a:prstGeom>
          <a:solidFill>
            <a:srgbClr val="00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</a:t>
            </a:r>
            <a:r>
              <a:rPr kumimoji="0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CA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The salmon will take 98 days to swim 100 km</a:t>
            </a:r>
            <a:endParaRPr kumimoji="0" lang="en-CA" altLang="en-US" sz="32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8537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6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5"/>
            </a:pPr>
            <a:r>
              <a:rPr lang="en-CA" altLang="en-US" sz="4800" smtClean="0">
                <a:solidFill>
                  <a:srgbClr val="FFFF00"/>
                </a:solidFill>
              </a:rPr>
              <a:t>Check the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4114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Check</a:t>
            </a:r>
            <a:r>
              <a:rPr lang="en-CA" altLang="en-US" smtClean="0">
                <a:latin typeface="Verdana" panose="020B0604030504040204" pitchFamily="34" charset="0"/>
              </a:rPr>
              <a:t> the table for errors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mtClean="0">
                <a:latin typeface="Verdana" panose="020B0604030504040204" pitchFamily="34" charset="0"/>
              </a:rPr>
              <a:t>Sometimes, ask </a:t>
            </a:r>
            <a:r>
              <a:rPr lang="en-CA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others</a:t>
            </a:r>
            <a:r>
              <a:rPr lang="en-CA" altLang="en-US" smtClean="0">
                <a:latin typeface="Verdana" panose="020B0604030504040204" pitchFamily="34" charset="0"/>
              </a:rPr>
              <a:t> to check your solutions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239000" cy="2784475"/>
          </a:xfrm>
          <a:prstGeom prst="rect">
            <a:avLst/>
          </a:prstGeom>
          <a:solidFill>
            <a:srgbClr val="00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Even if errors are </a:t>
            </a:r>
            <a:r>
              <a:rPr kumimoji="1" lang="en-CA" altLang="en-US" sz="4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not</a:t>
            </a: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found, however, this </a:t>
            </a:r>
            <a:r>
              <a:rPr kumimoji="1" lang="en-CA" altLang="en-US" sz="4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does not</a:t>
            </a:r>
            <a:r>
              <a:rPr kumimoji="1" lang="en-CA" altLang="en-US" sz="4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prove the solution is correct!</a:t>
            </a:r>
          </a:p>
        </p:txBody>
      </p:sp>
    </p:spTree>
    <p:extLst>
      <p:ext uri="{BB962C8B-B14F-4D97-AF65-F5344CB8AC3E}">
        <p14:creationId xmlns:p14="http://schemas.microsoft.com/office/powerpoint/2010/main" val="38742543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800" smtClean="0">
                <a:solidFill>
                  <a:srgbClr val="FFFF00"/>
                </a:solidFill>
              </a:rPr>
              <a:t>Let’s Try another one 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0292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smtClean="0">
                <a:solidFill>
                  <a:srgbClr val="000000"/>
                </a:solidFill>
              </a:rPr>
              <a:t>(2.)  The problem: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2133600"/>
            <a:ext cx="8839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One day, a cabdriver picked up three young couples and took them to a dance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One girl was dressed in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red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one in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green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and one in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blue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boys all wore the same three different colours (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red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green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blue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When the three couples were dancing, the boy in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red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danced with his female partner over to the girl in 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CCCC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green</a:t>
            </a:r>
            <a:r>
              <a:rPr kumimoji="1" lang="en-CA" altLang="en-US" sz="2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and said…</a:t>
            </a:r>
          </a:p>
        </p:txBody>
      </p:sp>
    </p:spTree>
    <p:extLst>
      <p:ext uri="{BB962C8B-B14F-4D97-AF65-F5344CB8AC3E}">
        <p14:creationId xmlns:p14="http://schemas.microsoft.com/office/powerpoint/2010/main" val="13467880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autoUpdateAnimBg="0"/>
      <p:bldP spid="3379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i="1" smtClean="0">
                <a:solidFill>
                  <a:srgbClr val="FFFF00"/>
                </a:solidFill>
              </a:rPr>
              <a:t>The problem (cont’d)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486400"/>
          </a:xfrm>
        </p:spPr>
        <p:txBody>
          <a:bodyPr/>
          <a:lstStyle/>
          <a:p>
            <a:pPr marL="609600" indent="-609600">
              <a:lnSpc>
                <a:spcPct val="100000"/>
              </a:lnSpc>
            </a:pPr>
            <a:r>
              <a:rPr lang="en-CA" altLang="en-US" sz="3200" smtClean="0">
                <a:latin typeface="Verdana" panose="020B0604030504040204" pitchFamily="34" charset="0"/>
              </a:rPr>
              <a:t>“</a:t>
            </a:r>
            <a:r>
              <a:rPr lang="en-CA" altLang="en-US" sz="3200" i="1" smtClean="0">
                <a:latin typeface="Verdana" panose="020B0604030504040204" pitchFamily="34" charset="0"/>
              </a:rPr>
              <a:t>Isn’t it weird, Mary? Not one of us is dancing with a partner dressed in the same colour</a:t>
            </a:r>
            <a:r>
              <a:rPr lang="en-CA" altLang="en-US" sz="3200" smtClean="0">
                <a:latin typeface="Verdana" panose="020B0604030504040204" pitchFamily="34" charset="0"/>
              </a:rPr>
              <a:t>”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200" smtClean="0">
                <a:latin typeface="Verdana" panose="020B0604030504040204" pitchFamily="34" charset="0"/>
              </a:rPr>
              <a:t>Given this </a:t>
            </a:r>
            <a:br>
              <a:rPr lang="en-CA" altLang="en-US" sz="3200" smtClean="0">
                <a:latin typeface="Verdana" panose="020B0604030504040204" pitchFamily="34" charset="0"/>
              </a:rPr>
            </a:br>
            <a:r>
              <a:rPr lang="en-CA" altLang="en-US" sz="3200" smtClean="0">
                <a:latin typeface="Verdana" panose="020B0604030504040204" pitchFamily="34" charset="0"/>
              </a:rPr>
              <a:t>information, can </a:t>
            </a:r>
            <a:br>
              <a:rPr lang="en-CA" altLang="en-US" sz="3200" smtClean="0">
                <a:latin typeface="Verdana" panose="020B0604030504040204" pitchFamily="34" charset="0"/>
              </a:rPr>
            </a:br>
            <a:r>
              <a:rPr lang="en-CA" altLang="en-US" sz="3200" smtClean="0">
                <a:latin typeface="Verdana" panose="020B0604030504040204" pitchFamily="34" charset="0"/>
              </a:rPr>
              <a:t>you deduce the </a:t>
            </a:r>
            <a:br>
              <a:rPr lang="en-CA" altLang="en-US" sz="3200" smtClean="0">
                <a:latin typeface="Verdana" panose="020B0604030504040204" pitchFamily="34" charset="0"/>
              </a:rPr>
            </a:br>
            <a:r>
              <a:rPr lang="en-CA" altLang="en-US" sz="3200" smtClean="0">
                <a:latin typeface="Verdana" panose="020B0604030504040204" pitchFamily="34" charset="0"/>
              </a:rPr>
              <a:t>colour of the </a:t>
            </a:r>
            <a:br>
              <a:rPr lang="en-CA" altLang="en-US" sz="3200" smtClean="0">
                <a:latin typeface="Verdana" panose="020B0604030504040204" pitchFamily="34" charset="0"/>
              </a:rPr>
            </a:br>
            <a:r>
              <a:rPr lang="en-CA" altLang="en-US" sz="3200" smtClean="0">
                <a:latin typeface="Verdana" panose="020B0604030504040204" pitchFamily="34" charset="0"/>
              </a:rPr>
              <a:t>partner the girl in </a:t>
            </a:r>
            <a:br>
              <a:rPr lang="en-CA" altLang="en-US" sz="3200" smtClean="0">
                <a:latin typeface="Verdana" panose="020B0604030504040204" pitchFamily="34" charset="0"/>
              </a:rPr>
            </a:br>
            <a:r>
              <a:rPr lang="en-CA" altLang="en-US" sz="3200" smtClean="0">
                <a:latin typeface="Verdana" panose="020B0604030504040204" pitchFamily="34" charset="0"/>
              </a:rPr>
              <a:t>red is wearing?</a:t>
            </a:r>
          </a:p>
        </p:txBody>
      </p:sp>
      <p:pic>
        <p:nvPicPr>
          <p:cNvPr id="34820" name="Picture 4" descr="pe0742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14600"/>
            <a:ext cx="3805238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5627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5400" smtClean="0">
                <a:solidFill>
                  <a:srgbClr val="FFFF00"/>
                </a:solidFill>
              </a:rPr>
              <a:t>Solution… </a:t>
            </a:r>
            <a:r>
              <a:rPr lang="en-CA" altLang="en-US" sz="5400" b="0" i="1" smtClean="0">
                <a:solidFill>
                  <a:srgbClr val="FFFF00"/>
                </a:solidFill>
              </a:rPr>
              <a:t>(5 steps)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762000"/>
          </a:xfrm>
        </p:spPr>
        <p:txBody>
          <a:bodyPr/>
          <a:lstStyle/>
          <a:p>
            <a:pPr marL="685800" indent="-685800"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CA" altLang="en-US" sz="4400" b="1" smtClean="0">
                <a:solidFill>
                  <a:srgbClr val="FFFF00"/>
                </a:solidFill>
                <a:latin typeface="Verdana" panose="020B0604030504040204" pitchFamily="34" charset="0"/>
              </a:rPr>
              <a:t>What is the problem?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2209800"/>
            <a:ext cx="8839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To use the information given to find out what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colour the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partner of the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girl in red is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wearing</a:t>
            </a:r>
          </a:p>
        </p:txBody>
      </p:sp>
      <p:pic>
        <p:nvPicPr>
          <p:cNvPr id="35845" name="Picture 5" descr="bd0002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300413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7001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 advAuto="0"/>
      <p:bldP spid="3584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2"/>
            </a:pPr>
            <a:r>
              <a:rPr lang="en-CA" altLang="en-US" sz="4000" smtClean="0">
                <a:solidFill>
                  <a:srgbClr val="FFFF00"/>
                </a:solidFill>
              </a:rPr>
              <a:t>Make a model of the problem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28194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000" smtClean="0">
                <a:latin typeface="Verdana" panose="020B0604030504040204" pitchFamily="34" charset="0"/>
              </a:rPr>
              <a:t>For this problem, the model will incorporate another type of model called a </a:t>
            </a:r>
            <a:r>
              <a:rPr lang="en-CA" altLang="en-US" sz="4000" b="1" smtClean="0">
                <a:solidFill>
                  <a:srgbClr val="FFFF00"/>
                </a:solidFill>
                <a:latin typeface="Verdana" panose="020B0604030504040204" pitchFamily="34" charset="0"/>
              </a:rPr>
              <a:t>logic chart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000" smtClean="0">
                <a:latin typeface="Verdana" panose="020B0604030504040204" pitchFamily="34" charset="0"/>
              </a:rPr>
              <a:t>Drawn as follows…</a:t>
            </a:r>
          </a:p>
        </p:txBody>
      </p:sp>
      <p:graphicFrame>
        <p:nvGraphicFramePr>
          <p:cNvPr id="36945" name="Group 81"/>
          <p:cNvGraphicFramePr>
            <a:graphicFrameLocks noGrp="1"/>
          </p:cNvGraphicFramePr>
          <p:nvPr/>
        </p:nvGraphicFramePr>
        <p:xfrm>
          <a:off x="914400" y="40386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693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3"/>
            </a:pPr>
            <a:r>
              <a:rPr lang="en-CA" altLang="en-US" smtClean="0">
                <a:solidFill>
                  <a:srgbClr val="FFFF00"/>
                </a:solidFill>
              </a:rPr>
              <a:t>Analyse the model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20574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mtClean="0">
                <a:latin typeface="Verdana" panose="020B0604030504040204" pitchFamily="34" charset="0"/>
              </a:rPr>
              <a:t>Make sure you have all the boys and all the girls?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mtClean="0">
                <a:latin typeface="Verdana" panose="020B0604030504040204" pitchFamily="34" charset="0"/>
              </a:rPr>
              <a:t>And all the colours?</a:t>
            </a:r>
          </a:p>
        </p:txBody>
      </p:sp>
      <p:graphicFrame>
        <p:nvGraphicFramePr>
          <p:cNvPr id="37913" name="Group 25"/>
          <p:cNvGraphicFramePr>
            <a:graphicFrameLocks noGrp="1"/>
          </p:cNvGraphicFramePr>
          <p:nvPr/>
        </p:nvGraphicFramePr>
        <p:xfrm>
          <a:off x="914400" y="35814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2667000" y="3429000"/>
            <a:ext cx="5791200" cy="914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>
            <a:off x="685800" y="4114800"/>
            <a:ext cx="2057400" cy="1828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3375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912" grpId="0" animBg="1"/>
      <p:bldP spid="379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4"/>
            </a:pPr>
            <a:r>
              <a:rPr lang="en-CA" altLang="en-US" smtClean="0">
                <a:solidFill>
                  <a:srgbClr val="FFFF00"/>
                </a:solidFill>
              </a:rPr>
              <a:t>Find the solution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2192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000" smtClean="0">
                <a:latin typeface="Verdana" panose="020B0604030504040204" pitchFamily="34" charset="0"/>
              </a:rPr>
              <a:t>We know the Red boy is not dancing with the Green girl (</a:t>
            </a:r>
            <a:r>
              <a:rPr lang="en-CA" altLang="en-US" sz="3000" i="1" smtClean="0">
                <a:latin typeface="Verdana" panose="020B0604030504040204" pitchFamily="34" charset="0"/>
              </a:rPr>
              <a:t>because he talked to her</a:t>
            </a:r>
            <a:r>
              <a:rPr lang="en-CA" altLang="en-US" sz="3000" smtClean="0">
                <a:latin typeface="Verdana" panose="020B0604030504040204" pitchFamily="34" charset="0"/>
              </a:rPr>
              <a:t>) </a:t>
            </a:r>
            <a:endParaRPr lang="en-CA" altLang="en-US" sz="3000" b="1" smtClean="0">
              <a:latin typeface="Verdana" panose="020B0604030504040204" pitchFamily="34" charset="0"/>
            </a:endParaRPr>
          </a:p>
        </p:txBody>
      </p:sp>
      <p:graphicFrame>
        <p:nvGraphicFramePr>
          <p:cNvPr id="38918" name="Group 6"/>
          <p:cNvGraphicFramePr>
            <a:graphicFrameLocks noGrp="1"/>
          </p:cNvGraphicFramePr>
          <p:nvPr/>
        </p:nvGraphicFramePr>
        <p:xfrm>
          <a:off x="914400" y="42672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5486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304800" y="2286000"/>
            <a:ext cx="8763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3"/>
              </a:buBlip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Red boy says “Not one of us is dancing with a partner of the same colour” </a:t>
            </a:r>
            <a:r>
              <a:rPr kumimoji="1" lang="en-CA" altLang="en-US" sz="3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(this applies to all colours) </a:t>
            </a:r>
            <a:r>
              <a:rPr kumimoji="1" lang="en-CA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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3581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4864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7239000" y="601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529497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45" grpId="0" autoUpdateAnimBg="0"/>
      <p:bldP spid="38946" grpId="0" build="p" autoUpdateAnimBg="0"/>
      <p:bldP spid="38947" grpId="0" autoUpdateAnimBg="0"/>
      <p:bldP spid="38948" grpId="0" autoUpdateAnimBg="0"/>
      <p:bldP spid="3894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i="1" smtClean="0">
                <a:solidFill>
                  <a:srgbClr val="FFFF00"/>
                </a:solidFill>
              </a:rPr>
              <a:t>Find the solution (cont’d)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2209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800" b="1" smtClean="0">
                <a:latin typeface="Verdana" panose="020B0604030504040204" pitchFamily="34" charset="0"/>
                <a:sym typeface="Symbol" panose="05050102010706020507" pitchFamily="18" charset="2"/>
              </a:rPr>
              <a:t> </a:t>
            </a:r>
            <a:r>
              <a:rPr lang="en-CA" altLang="en-US" sz="4400" smtClean="0">
                <a:latin typeface="Verdana" panose="020B0604030504040204" pitchFamily="34" charset="0"/>
                <a:sym typeface="Symbol" panose="05050102010706020507" pitchFamily="18" charset="2"/>
              </a:rPr>
              <a:t>The Red boy must be dancing with the Blue girl </a:t>
            </a:r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914400" y="42672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486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1776" name="Text Box 33"/>
          <p:cNvSpPr txBox="1">
            <a:spLocks noChangeArrowheads="1"/>
          </p:cNvSpPr>
          <p:nvPr/>
        </p:nvSpPr>
        <p:spPr bwMode="auto">
          <a:xfrm>
            <a:off x="3581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1777" name="Text Box 34"/>
          <p:cNvSpPr txBox="1">
            <a:spLocks noChangeArrowheads="1"/>
          </p:cNvSpPr>
          <p:nvPr/>
        </p:nvSpPr>
        <p:spPr bwMode="auto">
          <a:xfrm>
            <a:off x="54864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1778" name="Text Box 35"/>
          <p:cNvSpPr txBox="1">
            <a:spLocks noChangeArrowheads="1"/>
          </p:cNvSpPr>
          <p:nvPr/>
        </p:nvSpPr>
        <p:spPr bwMode="auto">
          <a:xfrm>
            <a:off x="7239000" y="601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934200" y="4953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3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4323490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i="1" smtClean="0">
                <a:solidFill>
                  <a:srgbClr val="FFFF00"/>
                </a:solidFill>
              </a:rPr>
              <a:t>Find the solution (cont’d)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828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200" smtClean="0">
                <a:latin typeface="Verdana" panose="020B0604030504040204" pitchFamily="34" charset="0"/>
                <a:sym typeface="Symbol" panose="05050102010706020507" pitchFamily="18" charset="2"/>
              </a:rPr>
              <a:t>Because</a:t>
            </a:r>
            <a:r>
              <a:rPr lang="en-CA" altLang="en-US" sz="3200" b="1" smtClean="0">
                <a:latin typeface="Verdana" panose="020B0604030504040204" pitchFamily="34" charset="0"/>
                <a:sym typeface="Symbol" panose="05050102010706020507" pitchFamily="18" charset="2"/>
              </a:rPr>
              <a:t> t</a:t>
            </a:r>
            <a:r>
              <a:rPr lang="en-CA" altLang="en-US" sz="3200" smtClean="0">
                <a:latin typeface="Verdana" panose="020B0604030504040204" pitchFamily="34" charset="0"/>
                <a:sym typeface="Symbol" panose="05050102010706020507" pitchFamily="18" charset="2"/>
              </a:rPr>
              <a:t>he Blue girl is already dancing with someone, she cannot be dancing with the Green boy </a:t>
            </a:r>
          </a:p>
        </p:txBody>
      </p:sp>
      <p:graphicFrame>
        <p:nvGraphicFramePr>
          <p:cNvPr id="40964" name="Group 4"/>
          <p:cNvGraphicFramePr>
            <a:graphicFrameLocks noGrp="1"/>
          </p:cNvGraphicFramePr>
          <p:nvPr/>
        </p:nvGraphicFramePr>
        <p:xfrm>
          <a:off x="914400" y="42672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486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581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54864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239000" y="601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934200" y="4953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71628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304800" y="27432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4"/>
              </a:buBlip>
              <a:tabLst/>
              <a:defRPr/>
            </a:pPr>
            <a:r>
              <a:rPr kumimoji="1" lang="en-CA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 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Green girl must be dancing with the Blue boy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5257800" y="60340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4916014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96" grpId="0" autoUpdateAnimBg="0"/>
      <p:bldP spid="40997" grpId="0" build="p" autoUpdateAnimBg="0"/>
      <p:bldP spid="409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4800" i="1" smtClean="0">
                <a:solidFill>
                  <a:srgbClr val="FFFF00"/>
                </a:solidFill>
              </a:rPr>
              <a:t>Problem Solving (cont’d)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21336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There are many ways to classify problems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For example: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048000"/>
            <a:ext cx="6324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Easy</a:t>
            </a: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vs. </a:t>
            </a: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Difficult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Mathematical</a:t>
            </a: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vs. </a:t>
            </a:r>
            <a:r>
              <a:rPr kumimoji="1" lang="en-US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non-mathematical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50292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Another way to classify problems is by their </a:t>
            </a:r>
            <a:r>
              <a:rPr kumimoji="1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answers </a:t>
            </a:r>
            <a:r>
              <a:rPr kumimoji="1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or</a:t>
            </a:r>
            <a:r>
              <a:rPr kumimoji="1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solutions</a:t>
            </a:r>
            <a:r>
              <a:rPr kumimoji="1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77929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autoUpdateAnimBg="0"/>
      <p:bldP spid="1638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i="1" smtClean="0">
                <a:solidFill>
                  <a:srgbClr val="FFFF00"/>
                </a:solidFill>
              </a:rPr>
              <a:t>Find the solution (cont’d)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828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200" smtClean="0">
                <a:latin typeface="Verdana" panose="020B0604030504040204" pitchFamily="34" charset="0"/>
                <a:sym typeface="Symbol" panose="05050102010706020507" pitchFamily="18" charset="2"/>
              </a:rPr>
              <a:t>Because</a:t>
            </a:r>
            <a:r>
              <a:rPr lang="en-CA" altLang="en-US" sz="3200" b="1" smtClean="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CA" altLang="en-US" sz="3200" smtClean="0">
                <a:latin typeface="Verdana" panose="020B0604030504040204" pitchFamily="34" charset="0"/>
                <a:sym typeface="Symbol" panose="05050102010706020507" pitchFamily="18" charset="2"/>
              </a:rPr>
              <a:t>the Blue boy is already dancing with someone, he cannot be dancing with the Red girl </a:t>
            </a:r>
          </a:p>
        </p:txBody>
      </p:sp>
      <p:graphicFrame>
        <p:nvGraphicFramePr>
          <p:cNvPr id="41988" name="Group 4"/>
          <p:cNvGraphicFramePr>
            <a:graphicFrameLocks noGrp="1"/>
          </p:cNvGraphicFramePr>
          <p:nvPr/>
        </p:nvGraphicFramePr>
        <p:xfrm>
          <a:off x="914400" y="4267200"/>
          <a:ext cx="7315200" cy="221138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Girl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 Boy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5486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581400" y="49672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54864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239000" y="601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934200" y="4953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7162800" y="55006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04800" y="27432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4"/>
              </a:buBlip>
              <a:tabLst/>
              <a:defRPr/>
            </a:pPr>
            <a:r>
              <a:rPr kumimoji="1" lang="en-CA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 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Green boy must be dancing with the Red girl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257800" y="60340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581400" y="601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3352800" y="54864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Yes</a:t>
            </a:r>
          </a:p>
        </p:txBody>
      </p:sp>
      <p:sp>
        <p:nvSpPr>
          <p:cNvPr id="42025" name="Oval 41"/>
          <p:cNvSpPr>
            <a:spLocks noChangeArrowheads="1"/>
          </p:cNvSpPr>
          <p:nvPr/>
        </p:nvSpPr>
        <p:spPr bwMode="auto">
          <a:xfrm>
            <a:off x="3200400" y="5410200"/>
            <a:ext cx="1143000" cy="6096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5181600" y="3505200"/>
            <a:ext cx="2590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4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12717351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2021" grpId="0" build="p" autoUpdateAnimBg="0"/>
      <p:bldP spid="42023" grpId="0" autoUpdateAnimBg="0"/>
      <p:bldP spid="42024" grpId="0" autoUpdateAnimBg="0"/>
      <p:bldP spid="42025" grpId="0" animBg="1"/>
      <p:bldP spid="42026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5"/>
            </a:pPr>
            <a:r>
              <a:rPr lang="en-CA" altLang="en-US" sz="4800" smtClean="0">
                <a:solidFill>
                  <a:srgbClr val="FFFF00"/>
                </a:solidFill>
              </a:rPr>
              <a:t>Check the solution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4114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400" b="1" smtClean="0">
                <a:solidFill>
                  <a:srgbClr val="FFFF00"/>
                </a:solidFill>
                <a:latin typeface="Verdana" panose="020B0604030504040204" pitchFamily="34" charset="0"/>
              </a:rPr>
              <a:t>Check</a:t>
            </a:r>
            <a:r>
              <a:rPr lang="en-CA" altLang="en-US" sz="3400" smtClean="0">
                <a:latin typeface="Verdana" panose="020B0604030504040204" pitchFamily="34" charset="0"/>
              </a:rPr>
              <a:t> for errors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400" smtClean="0">
                <a:latin typeface="Verdana" panose="020B0604030504040204" pitchFamily="34" charset="0"/>
              </a:rPr>
              <a:t>Ask </a:t>
            </a:r>
            <a:r>
              <a:rPr lang="en-CA" altLang="en-US" sz="3400" b="1" smtClean="0">
                <a:solidFill>
                  <a:srgbClr val="FFFF00"/>
                </a:solidFill>
                <a:latin typeface="Verdana" panose="020B0604030504040204" pitchFamily="34" charset="0"/>
              </a:rPr>
              <a:t>others</a:t>
            </a:r>
            <a:r>
              <a:rPr lang="en-CA" altLang="en-US" sz="3400" smtClean="0">
                <a:latin typeface="Verdana" panose="020B0604030504040204" pitchFamily="34" charset="0"/>
              </a:rPr>
              <a:t> to check your solutions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3400" smtClean="0">
                <a:latin typeface="Verdana" panose="020B0604030504040204" pitchFamily="34" charset="0"/>
              </a:rPr>
              <a:t>Even if errors are </a:t>
            </a:r>
            <a:r>
              <a:rPr lang="en-CA" altLang="en-US" sz="3400" b="1" smtClean="0">
                <a:solidFill>
                  <a:srgbClr val="CCFF66"/>
                </a:solidFill>
                <a:latin typeface="Verdana" panose="020B0604030504040204" pitchFamily="34" charset="0"/>
              </a:rPr>
              <a:t>not</a:t>
            </a:r>
            <a:r>
              <a:rPr lang="en-CA" altLang="en-US" sz="3400" smtClean="0">
                <a:latin typeface="Verdana" panose="020B0604030504040204" pitchFamily="34" charset="0"/>
              </a:rPr>
              <a:t> found, however, this </a:t>
            </a:r>
            <a:r>
              <a:rPr lang="en-CA" altLang="en-US" sz="3400" b="1" smtClean="0">
                <a:solidFill>
                  <a:srgbClr val="CCFF66"/>
                </a:solidFill>
                <a:latin typeface="Verdana" panose="020B0604030504040204" pitchFamily="34" charset="0"/>
              </a:rPr>
              <a:t>does not</a:t>
            </a:r>
            <a:r>
              <a:rPr lang="en-CA" altLang="en-US" sz="3400" smtClean="0">
                <a:latin typeface="Verdana" panose="020B0604030504040204" pitchFamily="34" charset="0"/>
              </a:rPr>
              <a:t> prove the solution is correct!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7239000" cy="1563688"/>
          </a:xfrm>
          <a:prstGeom prst="rect">
            <a:avLst/>
          </a:prstGeom>
          <a:solidFill>
            <a:srgbClr val="00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CA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For Example</a:t>
            </a:r>
            <a:r>
              <a:rPr kumimoji="1" lang="en-CA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: We are assuming that the boys are always dancing with the girls!</a:t>
            </a:r>
          </a:p>
        </p:txBody>
      </p:sp>
    </p:spTree>
    <p:extLst>
      <p:ext uri="{BB962C8B-B14F-4D97-AF65-F5344CB8AC3E}">
        <p14:creationId xmlns:p14="http://schemas.microsoft.com/office/powerpoint/2010/main" val="23124875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800" smtClean="0">
                <a:solidFill>
                  <a:srgbClr val="FFFF00"/>
                </a:solidFill>
              </a:rPr>
              <a:t>Let’s Try one more 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0292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smtClean="0">
                <a:solidFill>
                  <a:srgbClr val="000000"/>
                </a:solidFill>
              </a:rPr>
              <a:t>(3.)  The problem: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04800" y="2209800"/>
            <a:ext cx="883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How many different games are possible in a best of three volleyball playoff </a:t>
            </a:r>
            <a:b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between the </a:t>
            </a:r>
            <a:b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“</a:t>
            </a:r>
            <a:r>
              <a:rPr kumimoji="1" lang="en-CA" alt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Centurians</a:t>
            </a: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” </a:t>
            </a: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and </a:t>
            </a:r>
            <a:b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“</a:t>
            </a: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Bunnies</a:t>
            </a:r>
            <a:r>
              <a:rPr kumimoji="1" lang="en-CA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44037" name="Picture 5" descr="j00792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711450" cy="297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1824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 autoUpdateAnimBg="0"/>
      <p:bldP spid="4403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4800" smtClean="0">
                <a:solidFill>
                  <a:srgbClr val="FFFF00"/>
                </a:solidFill>
              </a:rPr>
              <a:t>Solution… </a:t>
            </a:r>
            <a:r>
              <a:rPr lang="en-CA" altLang="en-US" sz="4800" b="0" i="1" smtClean="0">
                <a:solidFill>
                  <a:srgbClr val="FFFF00"/>
                </a:solidFill>
              </a:rPr>
              <a:t>(5 steps)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762000"/>
          </a:xfrm>
        </p:spPr>
        <p:txBody>
          <a:bodyPr/>
          <a:lstStyle/>
          <a:p>
            <a:pPr marL="685800" indent="-685800"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CA" altLang="en-US" sz="4400" b="1" smtClean="0">
                <a:solidFill>
                  <a:srgbClr val="FFFF00"/>
                </a:solidFill>
                <a:latin typeface="Verdana" panose="020B0604030504040204" pitchFamily="34" charset="0"/>
              </a:rPr>
              <a:t>What is the problem?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04800" y="2209800"/>
            <a:ext cx="8839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How many different games are </a:t>
            </a:r>
            <a:r>
              <a:rPr kumimoji="1" lang="en-CA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possible</a:t>
            </a: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if a team must win two games in a best-of-three playoff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This means that a team </a:t>
            </a:r>
            <a:b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must win </a:t>
            </a:r>
            <a:r>
              <a:rPr kumimoji="1" lang="en-CA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two</a:t>
            </a: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games </a:t>
            </a:r>
            <a:b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to win the playoffs</a:t>
            </a:r>
          </a:p>
        </p:txBody>
      </p:sp>
      <p:pic>
        <p:nvPicPr>
          <p:cNvPr id="45061" name="Picture 5" descr="bd0002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71950"/>
            <a:ext cx="2309813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8050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 advAuto="0"/>
      <p:bldP spid="4506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7797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2"/>
            </a:pPr>
            <a:r>
              <a:rPr lang="en-CA" altLang="en-US" smtClean="0">
                <a:solidFill>
                  <a:srgbClr val="FFFF00"/>
                </a:solidFill>
              </a:rPr>
              <a:t>Make a model of the problem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3434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800" smtClean="0">
                <a:latin typeface="Verdana" panose="020B0604030504040204" pitchFamily="34" charset="0"/>
              </a:rPr>
              <a:t>For this problem, the model will incorporate another type of model called a </a:t>
            </a:r>
            <a:r>
              <a:rPr lang="en-CA" altLang="en-US" sz="4800" b="1" smtClean="0">
                <a:solidFill>
                  <a:srgbClr val="FFFF00"/>
                </a:solidFill>
                <a:latin typeface="Verdana" panose="020B0604030504040204" pitchFamily="34" charset="0"/>
              </a:rPr>
              <a:t>tree diagram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800" smtClean="0">
                <a:latin typeface="Verdana" panose="020B0604030504040204" pitchFamily="34" charset="0"/>
              </a:rPr>
              <a:t>Drawn as follows…</a:t>
            </a:r>
          </a:p>
        </p:txBody>
      </p:sp>
    </p:spTree>
    <p:extLst>
      <p:ext uri="{BB962C8B-B14F-4D97-AF65-F5344CB8AC3E}">
        <p14:creationId xmlns:p14="http://schemas.microsoft.com/office/powerpoint/2010/main" val="34586127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304800" y="5334000"/>
            <a:ext cx="8382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304800" y="3886200"/>
            <a:ext cx="8382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381000" y="2590800"/>
            <a:ext cx="8382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9688"/>
            <a:ext cx="9144000" cy="725488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CA" altLang="en-US" sz="3200" i="1" smtClean="0">
                <a:solidFill>
                  <a:srgbClr val="FFFF00"/>
                </a:solidFill>
              </a:rPr>
              <a:t>Make a model of the problem (cont’d)</a:t>
            </a:r>
          </a:p>
        </p:txBody>
      </p:sp>
      <p:grpSp>
        <p:nvGrpSpPr>
          <p:cNvPr id="38918" name="Group 10"/>
          <p:cNvGrpSpPr>
            <a:grpSpLocks/>
          </p:cNvGrpSpPr>
          <p:nvPr/>
        </p:nvGrpSpPr>
        <p:grpSpPr bwMode="auto">
          <a:xfrm>
            <a:off x="3733800" y="1143000"/>
            <a:ext cx="1066800" cy="457200"/>
            <a:chOff x="2544" y="720"/>
            <a:chExt cx="672" cy="288"/>
          </a:xfrm>
        </p:grpSpPr>
        <p:sp>
          <p:nvSpPr>
            <p:cNvPr id="38946" name="Oval 5"/>
            <p:cNvSpPr>
              <a:spLocks noChangeArrowheads="1"/>
            </p:cNvSpPr>
            <p:nvPr/>
          </p:nvSpPr>
          <p:spPr bwMode="auto">
            <a:xfrm>
              <a:off x="2544" y="720"/>
              <a:ext cx="336" cy="288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dirty="0">
                  <a:solidFill>
                    <a:srgbClr val="000000"/>
                  </a:solidFill>
                </a:rPr>
                <a:t>C</a:t>
              </a:r>
              <a:endParaRPr kumimoji="0" lang="en-CA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947" name="Oval 6"/>
            <p:cNvSpPr>
              <a:spLocks noChangeArrowheads="1"/>
            </p:cNvSpPr>
            <p:nvPr/>
          </p:nvSpPr>
          <p:spPr bwMode="auto">
            <a:xfrm>
              <a:off x="2880" y="720"/>
              <a:ext cx="336" cy="28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Monotype Sorts" pitchFamily="2" charset="2"/>
                <a:buBlip>
                  <a:blip r:embed="rId2"/>
                </a:buBlip>
                <a:defRPr kumimoji="1" sz="3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</a:t>
              </a:r>
            </a:p>
          </p:txBody>
        </p:sp>
      </p:grp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1524000" y="2438400"/>
            <a:ext cx="533400" cy="457200"/>
          </a:xfrm>
          <a:prstGeom prst="ellipse">
            <a:avLst/>
          </a:prstGeom>
          <a:solidFill>
            <a:srgbClr val="CCFF66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6400800" y="2438400"/>
            <a:ext cx="533400" cy="457200"/>
          </a:xfrm>
          <a:prstGeom prst="ellipse">
            <a:avLst/>
          </a:prstGeom>
          <a:solidFill>
            <a:srgbClr val="00CCFF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533400" y="3657600"/>
            <a:ext cx="533400" cy="457200"/>
          </a:xfrm>
          <a:prstGeom prst="ellipse">
            <a:avLst/>
          </a:prstGeom>
          <a:solidFill>
            <a:srgbClr val="CCFF66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2743200" y="3657600"/>
            <a:ext cx="533400" cy="457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7391400" y="3657600"/>
            <a:ext cx="533400" cy="457200"/>
          </a:xfrm>
          <a:prstGeom prst="ellipse">
            <a:avLst/>
          </a:prstGeom>
          <a:solidFill>
            <a:srgbClr val="00CCFF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5334000" y="3657600"/>
            <a:ext cx="533400" cy="4572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1981200" y="5105400"/>
            <a:ext cx="533400" cy="457200"/>
          </a:xfrm>
          <a:prstGeom prst="ellipse">
            <a:avLst/>
          </a:prstGeom>
          <a:solidFill>
            <a:srgbClr val="CCFF66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noProof="0" dirty="0" smtClean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4495800" y="5105400"/>
            <a:ext cx="533400" cy="457200"/>
          </a:xfrm>
          <a:prstGeom prst="ellipse">
            <a:avLst/>
          </a:prstGeom>
          <a:solidFill>
            <a:srgbClr val="CCFF66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3505200" y="5105400"/>
            <a:ext cx="533400" cy="457200"/>
          </a:xfrm>
          <a:prstGeom prst="ellipse">
            <a:avLst/>
          </a:prstGeom>
          <a:solidFill>
            <a:srgbClr val="00CCFF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6248400" y="5105400"/>
            <a:ext cx="533400" cy="457200"/>
          </a:xfrm>
          <a:prstGeom prst="ellipse">
            <a:avLst/>
          </a:prstGeom>
          <a:solidFill>
            <a:srgbClr val="00CCFF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cxnSp>
        <p:nvCxnSpPr>
          <p:cNvPr id="47123" name="AutoShape 19"/>
          <p:cNvCxnSpPr>
            <a:cxnSpLocks noChangeShapeType="1"/>
            <a:stCxn id="38946" idx="3"/>
            <a:endCxn id="47112" idx="7"/>
          </p:cNvCxnSpPr>
          <p:nvPr/>
        </p:nvCxnSpPr>
        <p:spPr bwMode="auto">
          <a:xfrm flipH="1">
            <a:off x="1979613" y="1533525"/>
            <a:ext cx="1831975" cy="9525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20"/>
          <p:cNvCxnSpPr>
            <a:cxnSpLocks noChangeShapeType="1"/>
            <a:stCxn id="38947" idx="5"/>
            <a:endCxn id="47113" idx="1"/>
          </p:cNvCxnSpPr>
          <p:nvPr/>
        </p:nvCxnSpPr>
        <p:spPr bwMode="auto">
          <a:xfrm>
            <a:off x="4722813" y="1533525"/>
            <a:ext cx="1755775" cy="9525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21"/>
          <p:cNvCxnSpPr>
            <a:cxnSpLocks noChangeShapeType="1"/>
            <a:stCxn id="47112" idx="3"/>
            <a:endCxn id="47115" idx="7"/>
          </p:cNvCxnSpPr>
          <p:nvPr/>
        </p:nvCxnSpPr>
        <p:spPr bwMode="auto">
          <a:xfrm flipH="1">
            <a:off x="989013" y="2847975"/>
            <a:ext cx="612775" cy="8572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22"/>
          <p:cNvCxnSpPr>
            <a:cxnSpLocks noChangeShapeType="1"/>
            <a:stCxn id="47112" idx="5"/>
            <a:endCxn id="47116" idx="1"/>
          </p:cNvCxnSpPr>
          <p:nvPr/>
        </p:nvCxnSpPr>
        <p:spPr bwMode="auto">
          <a:xfrm>
            <a:off x="1979613" y="2847975"/>
            <a:ext cx="841375" cy="8763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23"/>
          <p:cNvCxnSpPr>
            <a:cxnSpLocks noChangeShapeType="1"/>
            <a:stCxn id="47113" idx="3"/>
            <a:endCxn id="47118" idx="7"/>
          </p:cNvCxnSpPr>
          <p:nvPr/>
        </p:nvCxnSpPr>
        <p:spPr bwMode="auto">
          <a:xfrm flipH="1">
            <a:off x="5789613" y="2847975"/>
            <a:ext cx="688975" cy="8763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4"/>
          <p:cNvCxnSpPr>
            <a:cxnSpLocks noChangeShapeType="1"/>
            <a:stCxn id="47113" idx="5"/>
            <a:endCxn id="47117" idx="1"/>
          </p:cNvCxnSpPr>
          <p:nvPr/>
        </p:nvCxnSpPr>
        <p:spPr bwMode="auto">
          <a:xfrm>
            <a:off x="6856413" y="2847975"/>
            <a:ext cx="612775" cy="8572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25"/>
          <p:cNvCxnSpPr>
            <a:cxnSpLocks noChangeShapeType="1"/>
            <a:stCxn id="47116" idx="3"/>
            <a:endCxn id="47119" idx="0"/>
          </p:cNvCxnSpPr>
          <p:nvPr/>
        </p:nvCxnSpPr>
        <p:spPr bwMode="auto">
          <a:xfrm flipH="1">
            <a:off x="2247900" y="4048125"/>
            <a:ext cx="573088" cy="103822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26"/>
          <p:cNvCxnSpPr>
            <a:cxnSpLocks noChangeShapeType="1"/>
            <a:stCxn id="47116" idx="5"/>
            <a:endCxn id="47121" idx="0"/>
          </p:cNvCxnSpPr>
          <p:nvPr/>
        </p:nvCxnSpPr>
        <p:spPr bwMode="auto">
          <a:xfrm>
            <a:off x="3198813" y="4048125"/>
            <a:ext cx="573087" cy="103822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AutoShape 27"/>
          <p:cNvCxnSpPr>
            <a:cxnSpLocks noChangeShapeType="1"/>
            <a:stCxn id="47118" idx="3"/>
            <a:endCxn id="47120" idx="0"/>
          </p:cNvCxnSpPr>
          <p:nvPr/>
        </p:nvCxnSpPr>
        <p:spPr bwMode="auto">
          <a:xfrm flipH="1">
            <a:off x="4762500" y="4048125"/>
            <a:ext cx="649288" cy="103822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2" name="AutoShape 28"/>
          <p:cNvCxnSpPr>
            <a:cxnSpLocks noChangeShapeType="1"/>
            <a:stCxn id="47118" idx="5"/>
            <a:endCxn id="47122" idx="0"/>
          </p:cNvCxnSpPr>
          <p:nvPr/>
        </p:nvCxnSpPr>
        <p:spPr bwMode="auto">
          <a:xfrm>
            <a:off x="5789613" y="4048125"/>
            <a:ext cx="725487" cy="1038225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9" name="Oval 32"/>
          <p:cNvSpPr>
            <a:spLocks noChangeArrowheads="1"/>
          </p:cNvSpPr>
          <p:nvPr/>
        </p:nvSpPr>
        <p:spPr bwMode="auto">
          <a:xfrm>
            <a:off x="914400" y="6019800"/>
            <a:ext cx="533400" cy="457200"/>
          </a:xfrm>
          <a:prstGeom prst="ellipse">
            <a:avLst/>
          </a:prstGeom>
          <a:solidFill>
            <a:srgbClr val="CCFF66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>
                <a:solidFill>
                  <a:srgbClr val="000000"/>
                </a:solidFill>
              </a:rPr>
              <a:t>C</a:t>
            </a:r>
            <a:endParaRPr kumimoji="0" lang="en-CA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40" name="Oval 33"/>
          <p:cNvSpPr>
            <a:spLocks noChangeArrowheads="1"/>
          </p:cNvSpPr>
          <p:nvPr/>
        </p:nvSpPr>
        <p:spPr bwMode="auto">
          <a:xfrm>
            <a:off x="5334000" y="6019800"/>
            <a:ext cx="533400" cy="457200"/>
          </a:xfrm>
          <a:prstGeom prst="ellipse">
            <a:avLst/>
          </a:prstGeom>
          <a:solidFill>
            <a:srgbClr val="00CCFF"/>
          </a:solidFill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38941" name="Text Box 34"/>
          <p:cNvSpPr txBox="1">
            <a:spLocks noChangeArrowheads="1"/>
          </p:cNvSpPr>
          <p:nvPr/>
        </p:nvSpPr>
        <p:spPr bwMode="auto">
          <a:xfrm>
            <a:off x="1676400" y="6019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dirty="0" err="1" smtClean="0">
                <a:solidFill>
                  <a:srgbClr val="FFFFFF"/>
                </a:solidFill>
              </a:rPr>
              <a:t>Centurians</a:t>
            </a:r>
            <a:r>
              <a:rPr kumimoji="0" lang="en-CA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CA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win</a:t>
            </a:r>
          </a:p>
        </p:txBody>
      </p:sp>
      <p:sp>
        <p:nvSpPr>
          <p:cNvPr id="38942" name="Text Box 35"/>
          <p:cNvSpPr txBox="1">
            <a:spLocks noChangeArrowheads="1"/>
          </p:cNvSpPr>
          <p:nvPr/>
        </p:nvSpPr>
        <p:spPr bwMode="auto">
          <a:xfrm>
            <a:off x="6172200" y="6019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Bunnies win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7543800" y="4800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Game 3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7543800" y="31242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Game 2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7543800" y="19812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Game 1</a:t>
            </a:r>
          </a:p>
        </p:txBody>
      </p:sp>
    </p:spTree>
    <p:extLst>
      <p:ext uri="{BB962C8B-B14F-4D97-AF65-F5344CB8AC3E}">
        <p14:creationId xmlns:p14="http://schemas.microsoft.com/office/powerpoint/2010/main" val="36073900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 autoUpdateAnimBg="0"/>
      <p:bldP spid="47113" grpId="0" animBg="1" autoUpdateAnimBg="0"/>
      <p:bldP spid="47115" grpId="0" animBg="1" autoUpdateAnimBg="0"/>
      <p:bldP spid="47116" grpId="0" animBg="1" autoUpdateAnimBg="0"/>
      <p:bldP spid="47117" grpId="0" animBg="1" autoUpdateAnimBg="0"/>
      <p:bldP spid="47118" grpId="0" animBg="1" autoUpdateAnimBg="0"/>
      <p:bldP spid="47119" grpId="0" animBg="1" autoUpdateAnimBg="0"/>
      <p:bldP spid="47120" grpId="0" animBg="1" autoUpdateAnimBg="0"/>
      <p:bldP spid="47121" grpId="0" animBg="1" autoUpdateAnimBg="0"/>
      <p:bldP spid="47122" grpId="0" animBg="1" autoUpdateAnimBg="0"/>
      <p:bldP spid="47140" grpId="0" autoUpdateAnimBg="0"/>
      <p:bldP spid="47141" grpId="0" autoUpdateAnimBg="0"/>
      <p:bldP spid="4714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3"/>
            </a:pPr>
            <a:r>
              <a:rPr lang="en-CA" altLang="en-US" sz="5400" smtClean="0">
                <a:solidFill>
                  <a:srgbClr val="FFFF00"/>
                </a:solidFill>
              </a:rPr>
              <a:t>Analyse the model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114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5400" smtClean="0">
                <a:latin typeface="Verdana" panose="020B0604030504040204" pitchFamily="34" charset="0"/>
              </a:rPr>
              <a:t>Does the model give a clear picture of what happens as each game is played?</a:t>
            </a:r>
          </a:p>
        </p:txBody>
      </p:sp>
    </p:spTree>
    <p:extLst>
      <p:ext uri="{BB962C8B-B14F-4D97-AF65-F5344CB8AC3E}">
        <p14:creationId xmlns:p14="http://schemas.microsoft.com/office/powerpoint/2010/main" val="31292519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4"/>
            </a:pPr>
            <a:r>
              <a:rPr lang="en-CA" altLang="en-US" sz="5400" smtClean="0">
                <a:solidFill>
                  <a:srgbClr val="FFFF00"/>
                </a:solidFill>
              </a:rPr>
              <a:t>Find the 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0386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z="4400" smtClean="0">
                <a:latin typeface="Verdana" panose="020B0604030504040204" pitchFamily="34" charset="0"/>
              </a:rPr>
              <a:t>Use the tree diagram to count up the number of different possibilities</a:t>
            </a:r>
            <a:endParaRPr lang="en-CA" altLang="en-US" sz="4800" b="1" smtClean="0">
              <a:latin typeface="Verdana" panose="020B0604030504040204" pitchFamily="34" charset="0"/>
            </a:endParaRP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990600" y="4333875"/>
            <a:ext cx="7239000" cy="833438"/>
          </a:xfrm>
          <a:prstGeom prst="rect">
            <a:avLst/>
          </a:prstGeom>
          <a:solidFill>
            <a:srgbClr val="00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CA" altLang="en-US" sz="4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answer is 6</a:t>
            </a:r>
            <a:endParaRPr kumimoji="1" lang="en-CA" altLang="en-US" sz="48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410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  <p:bldP spid="4918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985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5"/>
            </a:pPr>
            <a:r>
              <a:rPr lang="en-CA" altLang="en-US" sz="4800" smtClean="0">
                <a:solidFill>
                  <a:srgbClr val="FFFF00"/>
                </a:solidFill>
              </a:rPr>
              <a:t>Check the solution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13716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b="1" smtClean="0">
                <a:solidFill>
                  <a:srgbClr val="FFFF00"/>
                </a:solidFill>
                <a:latin typeface="Verdana" panose="020B0604030504040204" pitchFamily="34" charset="0"/>
              </a:rPr>
              <a:t>Check</a:t>
            </a:r>
            <a:r>
              <a:rPr lang="en-CA" altLang="en-US" smtClean="0">
                <a:latin typeface="Verdana" panose="020B0604030504040204" pitchFamily="34" charset="0"/>
              </a:rPr>
              <a:t> over the solution for errors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</a:pPr>
            <a:r>
              <a:rPr lang="en-CA" altLang="en-US" smtClean="0">
                <a:latin typeface="Verdana" panose="020B0604030504040204" pitchFamily="34" charset="0"/>
              </a:rPr>
              <a:t>Write down the possibilities…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13816" y="2667000"/>
            <a:ext cx="8101584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win, </a:t>
            </a:r>
            <a:r>
              <a:rPr kumimoji="0" lang="en-CA" altLang="en-US" sz="2600" dirty="0" err="1" smtClean="0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 smtClean="0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</a:t>
            </a:r>
          </a:p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kumimoji="0" lang="en-CA" altLang="en-US" sz="2600" dirty="0" err="1" smtClean="0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 smtClean="0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win,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win, </a:t>
            </a: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</a:t>
            </a:r>
          </a:p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win,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win,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</a:t>
            </a:r>
          </a:p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win, </a:t>
            </a: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win, </a:t>
            </a: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</a:t>
            </a:r>
          </a:p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Tx/>
              <a:buAutoNum type="arabicPeriod"/>
              <a:defRPr/>
            </a:pP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win, </a:t>
            </a:r>
            <a:r>
              <a:rPr kumimoji="0" lang="en-CA" altLang="en-US" sz="2600" dirty="0" err="1">
                <a:solidFill>
                  <a:srgbClr val="66FF33"/>
                </a:solidFill>
                <a:latin typeface="Verdana" panose="020B0604030504040204" pitchFamily="34" charset="0"/>
              </a:rPr>
              <a:t>C</a:t>
            </a:r>
            <a:r>
              <a:rPr kumimoji="0" lang="en-CA" altLang="en-US" sz="2600" dirty="0" err="1">
                <a:solidFill>
                  <a:srgbClr val="FFFFFF"/>
                </a:solidFill>
                <a:latin typeface="Verdana" panose="020B0604030504040204" pitchFamily="34" charset="0"/>
              </a:rPr>
              <a:t>enturians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win,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AutoNum type="arabicPeriod"/>
              <a:tabLst/>
              <a:defRPr/>
            </a:pP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win, 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</a:t>
            </a:r>
            <a:r>
              <a:rPr kumimoji="0" lang="en-CA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unnies win</a:t>
            </a:r>
          </a:p>
        </p:txBody>
      </p:sp>
    </p:spTree>
    <p:extLst>
      <p:ext uri="{BB962C8B-B14F-4D97-AF65-F5344CB8AC3E}">
        <p14:creationId xmlns:p14="http://schemas.microsoft.com/office/powerpoint/2010/main" val="6981472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1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4000" smtClean="0">
                <a:solidFill>
                  <a:srgbClr val="FFFF00"/>
                </a:solidFill>
              </a:rPr>
              <a:t>Using Analogy as Your Model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638800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Sue is a good basketball player</a:t>
            </a:r>
          </a:p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Sue is 6 ‘ 2 ‘’ tall and slim</a:t>
            </a:r>
          </a:p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Will Sue be a good gymnast?</a:t>
            </a:r>
          </a:p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Ingrid is 6 ‘ 2 ‘’ tall, slim, a good basketball player, and a good gymnast</a:t>
            </a:r>
          </a:p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Using </a:t>
            </a:r>
            <a:r>
              <a:rPr lang="en-US" altLang="en-US" sz="3200" b="1" smtClean="0">
                <a:solidFill>
                  <a:srgbClr val="66FF33"/>
                </a:solidFill>
                <a:latin typeface="Verdana" panose="020B0604030504040204" pitchFamily="34" charset="0"/>
              </a:rPr>
              <a:t>analogy</a:t>
            </a:r>
            <a:r>
              <a:rPr lang="en-US" altLang="en-US" sz="3200" smtClean="0">
                <a:latin typeface="Verdana" panose="020B0604030504040204" pitchFamily="34" charset="0"/>
              </a:rPr>
              <a:t> we observe similarities and conclude that Sue will be a good gymnast</a:t>
            </a:r>
          </a:p>
          <a:p>
            <a:pPr marL="533400" indent="-5334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However, analogy </a:t>
            </a:r>
            <a:r>
              <a:rPr lang="en-US" altLang="en-US" sz="3200" b="1" smtClean="0">
                <a:solidFill>
                  <a:srgbClr val="66FF33"/>
                </a:solidFill>
                <a:latin typeface="Verdana" panose="020B0604030504040204" pitchFamily="34" charset="0"/>
              </a:rPr>
              <a:t>does not</a:t>
            </a:r>
            <a:r>
              <a:rPr lang="en-US" altLang="en-US" sz="3200" smtClean="0">
                <a:latin typeface="Verdana" panose="020B0604030504040204" pitchFamily="34" charset="0"/>
              </a:rPr>
              <a:t> guarantee our conclusions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762907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>
              <a:defRPr/>
            </a:pPr>
            <a:r>
              <a:rPr lang="en-US" sz="117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Various Types of Problems</a:t>
            </a:r>
          </a:p>
        </p:txBody>
      </p:sp>
    </p:spTree>
    <p:extLst>
      <p:ext uri="{BB962C8B-B14F-4D97-AF65-F5344CB8AC3E}">
        <p14:creationId xmlns:p14="http://schemas.microsoft.com/office/powerpoint/2010/main" val="3283936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74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3600" i="1" smtClean="0">
                <a:solidFill>
                  <a:srgbClr val="FFFF00"/>
                </a:solidFill>
              </a:rPr>
              <a:t>Using Analogy as Your Model (cont’d)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638800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For instance…</a:t>
            </a:r>
          </a:p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What if I told you that even though Sue is a good basketball player</a:t>
            </a:r>
          </a:p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She is a </a:t>
            </a:r>
            <a:r>
              <a:rPr lang="en-US" altLang="en-US" sz="3200" b="1" smtClean="0">
                <a:solidFill>
                  <a:srgbClr val="66FF33"/>
                </a:solidFill>
                <a:latin typeface="Verdana" panose="020B0604030504040204" pitchFamily="34" charset="0"/>
              </a:rPr>
              <a:t>wheelchair athlete</a:t>
            </a:r>
          </a:p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So does this change her ability in gymnastics?</a:t>
            </a:r>
          </a:p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You decide if your analogy still stands…</a:t>
            </a:r>
          </a:p>
          <a:p>
            <a:pPr marL="609600" indent="-609600">
              <a:lnSpc>
                <a:spcPct val="100000"/>
              </a:lnSpc>
              <a:buFont typeface="Monotype Sorts" pitchFamily="2" charset="2"/>
              <a:buBlip>
                <a:blip r:embed="rId2"/>
              </a:buBlip>
            </a:pPr>
            <a:r>
              <a:rPr lang="en-US" altLang="en-US" sz="3200" smtClean="0">
                <a:latin typeface="Verdana" panose="020B0604030504040204" pitchFamily="34" charset="0"/>
              </a:rPr>
              <a:t>You must make a </a:t>
            </a:r>
            <a:r>
              <a:rPr lang="en-US" altLang="en-US" sz="3200" b="1" smtClean="0">
                <a:solidFill>
                  <a:srgbClr val="66FF33"/>
                </a:solidFill>
                <a:latin typeface="Verdana" panose="020B0604030504040204" pitchFamily="34" charset="0"/>
              </a:rPr>
              <a:t>judgment</a:t>
            </a:r>
            <a:r>
              <a:rPr lang="en-US" altLang="en-US" sz="3200" smtClean="0">
                <a:latin typeface="Verdana" panose="020B0604030504040204" pitchFamily="34" charset="0"/>
              </a:rPr>
              <a:t> on the validity of your analogy</a:t>
            </a:r>
          </a:p>
        </p:txBody>
      </p:sp>
    </p:spTree>
    <p:extLst>
      <p:ext uri="{BB962C8B-B14F-4D97-AF65-F5344CB8AC3E}">
        <p14:creationId xmlns:p14="http://schemas.microsoft.com/office/powerpoint/2010/main" val="1063793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946775"/>
          </a:xfrm>
        </p:spPr>
        <p:txBody>
          <a:bodyPr/>
          <a:lstStyle/>
          <a:p>
            <a:pPr>
              <a:defRPr/>
            </a:pPr>
            <a:r>
              <a:rPr lang="en-US" sz="9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Recap the 5 steps to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6553295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/>
            </a:pPr>
            <a:r>
              <a:rPr lang="en-CA" altLang="en-US" sz="4800" smtClean="0">
                <a:solidFill>
                  <a:srgbClr val="FFFF00"/>
                </a:solidFill>
              </a:rPr>
              <a:t>What Is the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5344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What</a:t>
            </a:r>
            <a:r>
              <a:rPr lang="en-CA" altLang="en-US" smtClean="0">
                <a:latin typeface="Verdana" panose="020B0604030504040204" pitchFamily="34" charset="0"/>
              </a:rPr>
              <a:t> am I trying to find?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What do I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know</a:t>
            </a:r>
            <a:r>
              <a:rPr lang="en-CA" altLang="en-US" smtClean="0">
                <a:latin typeface="Verdana" panose="020B060403050404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What information is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given</a:t>
            </a:r>
            <a:r>
              <a:rPr lang="en-CA" altLang="en-US" smtClean="0">
                <a:latin typeface="Verdana" panose="020B060403050404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State in your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own</a:t>
            </a:r>
            <a:r>
              <a:rPr lang="en-CA" altLang="en-US" smtClean="0">
                <a:latin typeface="Verdana" panose="020B0604030504040204" pitchFamily="34" charset="0"/>
              </a:rPr>
              <a:t> words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What information do I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need</a:t>
            </a:r>
            <a:r>
              <a:rPr lang="en-CA" altLang="en-US" smtClean="0">
                <a:latin typeface="Verdana" panose="020B060403050404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Take out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vague</a:t>
            </a:r>
            <a:r>
              <a:rPr lang="en-CA" altLang="en-US" smtClean="0">
                <a:latin typeface="Verdana" panose="020B0604030504040204" pitchFamily="34" charset="0"/>
              </a:rPr>
              <a:t> words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Interpret</a:t>
            </a:r>
            <a:r>
              <a:rPr lang="en-CA" altLang="en-US" smtClean="0">
                <a:latin typeface="Verdana" panose="020B0604030504040204" pitchFamily="34" charset="0"/>
              </a:rPr>
              <a:t> the wording</a:t>
            </a:r>
          </a:p>
          <a:p>
            <a:pPr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 </a:t>
            </a:r>
            <a:r>
              <a:rPr lang="en-CA" altLang="en-US" b="1" smtClean="0">
                <a:solidFill>
                  <a:srgbClr val="66FF33"/>
                </a:solidFill>
                <a:latin typeface="Verdana" panose="020B0604030504040204" pitchFamily="34" charset="0"/>
              </a:rPr>
              <a:t>Restate</a:t>
            </a:r>
            <a:r>
              <a:rPr lang="en-CA" altLang="en-US" smtClean="0">
                <a:latin typeface="Verdana" panose="020B0604030504040204" pitchFamily="34" charset="0"/>
              </a:rPr>
              <a:t> the problem</a:t>
            </a:r>
          </a:p>
        </p:txBody>
      </p:sp>
    </p:spTree>
    <p:extLst>
      <p:ext uri="{BB962C8B-B14F-4D97-AF65-F5344CB8AC3E}">
        <p14:creationId xmlns:p14="http://schemas.microsoft.com/office/powerpoint/2010/main" val="2774686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2"/>
            </a:pPr>
            <a:r>
              <a:rPr lang="en-CA" altLang="en-US" sz="4000" smtClean="0">
                <a:solidFill>
                  <a:srgbClr val="FFFF00"/>
                </a:solidFill>
              </a:rPr>
              <a:t>Make a Model of the Problem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610600" cy="55626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latin typeface="Verdana" panose="020B0604030504040204" pitchFamily="34" charset="0"/>
              </a:rPr>
              <a:t>Get what you </a:t>
            </a: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need</a:t>
            </a:r>
            <a:r>
              <a:rPr lang="en-CA" altLang="en-US" sz="3400" smtClean="0">
                <a:latin typeface="Verdana" panose="020B0604030504040204" pitchFamily="34" charset="0"/>
              </a:rPr>
              <a:t> (</a:t>
            </a:r>
            <a:r>
              <a:rPr lang="en-CA" altLang="en-US" sz="3400" i="1" smtClean="0">
                <a:latin typeface="Verdana" panose="020B0604030504040204" pitchFamily="34" charset="0"/>
              </a:rPr>
              <a:t>e.g. Paper</a:t>
            </a:r>
            <a:r>
              <a:rPr lang="en-CA" altLang="en-US" sz="3400" smtClean="0">
                <a:latin typeface="Verdana" panose="020B0604030504040204" pitchFamily="34" charset="0"/>
              </a:rPr>
              <a:t>)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Draw</a:t>
            </a:r>
            <a:r>
              <a:rPr lang="en-CA" altLang="en-US" sz="3400" smtClean="0">
                <a:latin typeface="Verdana" panose="020B0604030504040204" pitchFamily="34" charset="0"/>
              </a:rPr>
              <a:t> (</a:t>
            </a:r>
            <a:r>
              <a:rPr lang="en-CA" altLang="en-US" sz="3400" i="1" smtClean="0">
                <a:latin typeface="Verdana" panose="020B0604030504040204" pitchFamily="34" charset="0"/>
              </a:rPr>
              <a:t>e.g. logic chart, picture, tree diagram</a:t>
            </a:r>
            <a:r>
              <a:rPr lang="en-CA" altLang="en-US" sz="3400" smtClean="0">
                <a:latin typeface="Verdana" panose="020B0604030504040204" pitchFamily="34" charset="0"/>
              </a:rPr>
              <a:t>)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Build</a:t>
            </a:r>
            <a:r>
              <a:rPr lang="en-CA" altLang="en-US" sz="3400" smtClean="0">
                <a:latin typeface="Verdana" panose="020B0604030504040204" pitchFamily="34" charset="0"/>
              </a:rPr>
              <a:t> it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latin typeface="Verdana" panose="020B0604030504040204" pitchFamily="34" charset="0"/>
              </a:rPr>
              <a:t>Is there a </a:t>
            </a: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pattern</a:t>
            </a:r>
            <a:r>
              <a:rPr lang="en-CA" altLang="en-US" sz="3400" smtClean="0">
                <a:latin typeface="Verdana" panose="020B0604030504040204" pitchFamily="34" charset="0"/>
              </a:rPr>
              <a:t>?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latin typeface="Verdana" panose="020B0604030504040204" pitchFamily="34" charset="0"/>
              </a:rPr>
              <a:t>Use </a:t>
            </a: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analogy</a:t>
            </a:r>
            <a:r>
              <a:rPr lang="en-CA" altLang="en-US" sz="3400" smtClean="0">
                <a:latin typeface="Verdana" panose="020B0604030504040204" pitchFamily="34" charset="0"/>
              </a:rPr>
              <a:t> (</a:t>
            </a:r>
            <a:r>
              <a:rPr lang="en-CA" altLang="en-US" sz="3400" i="1" smtClean="0">
                <a:latin typeface="Verdana" panose="020B0604030504040204" pitchFamily="34" charset="0"/>
              </a:rPr>
              <a:t>where two things are alike</a:t>
            </a:r>
            <a:r>
              <a:rPr lang="en-CA" altLang="en-US" sz="3400" smtClean="0">
                <a:latin typeface="Verdana" panose="020B0604030504040204" pitchFamily="34" charset="0"/>
              </a:rPr>
              <a:t>)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latin typeface="Verdana" panose="020B0604030504040204" pitchFamily="34" charset="0"/>
              </a:rPr>
              <a:t>Look for something </a:t>
            </a: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familiar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400" smtClean="0">
                <a:latin typeface="Verdana" panose="020B0604030504040204" pitchFamily="34" charset="0"/>
              </a:rPr>
              <a:t>Use </a:t>
            </a:r>
            <a:r>
              <a:rPr lang="en-CA" altLang="en-US" sz="3400" smtClean="0">
                <a:solidFill>
                  <a:srgbClr val="66FF33"/>
                </a:solidFill>
                <a:latin typeface="Verdana" panose="020B0604030504040204" pitchFamily="34" charset="0"/>
              </a:rPr>
              <a:t>top-down design</a:t>
            </a:r>
            <a:r>
              <a:rPr lang="en-CA" altLang="en-US" sz="3400" smtClean="0">
                <a:latin typeface="Verdana" panose="020B0604030504040204" pitchFamily="34" charset="0"/>
              </a:rPr>
              <a:t> (</a:t>
            </a:r>
            <a:r>
              <a:rPr lang="en-CA" altLang="en-US" sz="3400" i="1" smtClean="0">
                <a:latin typeface="Verdana" panose="020B0604030504040204" pitchFamily="34" charset="0"/>
              </a:rPr>
              <a:t>next time</a:t>
            </a:r>
            <a:r>
              <a:rPr lang="en-CA" altLang="en-US" sz="3400" smtClean="0">
                <a:latin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28953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3"/>
            </a:pPr>
            <a:r>
              <a:rPr lang="en-CA" altLang="en-US" sz="4800" smtClean="0">
                <a:solidFill>
                  <a:srgbClr val="FFFF00"/>
                </a:solidFill>
              </a:rPr>
              <a:t>Analyze The Model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610600" cy="5791200"/>
          </a:xfrm>
        </p:spPr>
        <p:txBody>
          <a:bodyPr/>
          <a:lstStyle/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Look at the model to see if it does what you want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Could try trial and error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If it doesn’t work … make it again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For number problems, use a chart or table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If you have time, “sleep on it”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If it seems to difficult to solve as is, change it to a slightly different problem; now solve the new problem</a:t>
            </a:r>
          </a:p>
          <a:p>
            <a:pPr marL="457200" indent="-457200">
              <a:lnSpc>
                <a:spcPct val="100000"/>
              </a:lnSpc>
            </a:pPr>
            <a:r>
              <a:rPr lang="en-CA" altLang="en-US" sz="2900" smtClean="0">
                <a:latin typeface="Verdana" panose="020B0604030504040204" pitchFamily="34" charset="0"/>
              </a:rPr>
              <a:t>Then see if the new solution can help solve the original problem</a:t>
            </a:r>
          </a:p>
        </p:txBody>
      </p:sp>
    </p:spTree>
    <p:extLst>
      <p:ext uri="{BB962C8B-B14F-4D97-AF65-F5344CB8AC3E}">
        <p14:creationId xmlns:p14="http://schemas.microsoft.com/office/powerpoint/2010/main" val="4084477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4"/>
            </a:pPr>
            <a:r>
              <a:rPr lang="en-CA" altLang="en-US" sz="4800" smtClean="0">
                <a:solidFill>
                  <a:srgbClr val="FFFF00"/>
                </a:solidFill>
              </a:rPr>
              <a:t>Find The Solution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4953000"/>
          </a:xfrm>
        </p:spPr>
        <p:txBody>
          <a:bodyPr/>
          <a:lstStyle/>
          <a:p>
            <a:pPr marL="685800" indent="-685800"/>
            <a:r>
              <a:rPr lang="en-CA" altLang="en-US" sz="6200" smtClean="0">
                <a:latin typeface="Verdana" panose="020B0604030504040204" pitchFamily="34" charset="0"/>
              </a:rPr>
              <a:t>Fill out the chart</a:t>
            </a:r>
          </a:p>
          <a:p>
            <a:pPr marL="685800" indent="-685800"/>
            <a:r>
              <a:rPr lang="en-CA" altLang="en-US" sz="6200" smtClean="0">
                <a:latin typeface="Verdana" panose="020B0604030504040204" pitchFamily="34" charset="0"/>
              </a:rPr>
              <a:t>Do what the problem states</a:t>
            </a:r>
          </a:p>
          <a:p>
            <a:pPr marL="685800" indent="-685800"/>
            <a:r>
              <a:rPr lang="en-CA" altLang="en-US" sz="6200" smtClean="0">
                <a:latin typeface="Verdana" panose="020B0604030504040204" pitchFamily="34" charset="0"/>
              </a:rPr>
              <a:t>Use the model</a:t>
            </a:r>
          </a:p>
        </p:txBody>
      </p:sp>
    </p:spTree>
    <p:extLst>
      <p:ext uri="{BB962C8B-B14F-4D97-AF65-F5344CB8AC3E}">
        <p14:creationId xmlns:p14="http://schemas.microsoft.com/office/powerpoint/2010/main" val="2420641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5"/>
            </a:pPr>
            <a:r>
              <a:rPr lang="en-CA" altLang="en-US" sz="4800" smtClean="0">
                <a:solidFill>
                  <a:srgbClr val="FFFF00"/>
                </a:solidFill>
              </a:rPr>
              <a:t>Check The Solution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4876800"/>
          </a:xfrm>
        </p:spPr>
        <p:txBody>
          <a:bodyPr/>
          <a:lstStyle/>
          <a:p>
            <a:pPr marL="685800" indent="-685800"/>
            <a:r>
              <a:rPr lang="en-CA" altLang="en-US" sz="5600" smtClean="0">
                <a:latin typeface="Verdana" panose="020B0604030504040204" pitchFamily="34" charset="0"/>
              </a:rPr>
              <a:t>Is it reasonable?</a:t>
            </a:r>
          </a:p>
          <a:p>
            <a:pPr marL="685800" indent="-685800"/>
            <a:r>
              <a:rPr lang="en-CA" altLang="en-US" sz="5600" smtClean="0">
                <a:latin typeface="Verdana" panose="020B0604030504040204" pitchFamily="34" charset="0"/>
              </a:rPr>
              <a:t>Do the problem again</a:t>
            </a:r>
          </a:p>
          <a:p>
            <a:pPr marL="685800" indent="-685800"/>
            <a:r>
              <a:rPr lang="en-CA" altLang="en-US" sz="5600" smtClean="0">
                <a:latin typeface="Verdana" panose="020B0604030504040204" pitchFamily="34" charset="0"/>
              </a:rPr>
              <a:t>Use a team approach</a:t>
            </a:r>
          </a:p>
        </p:txBody>
      </p:sp>
    </p:spTree>
    <p:extLst>
      <p:ext uri="{BB962C8B-B14F-4D97-AF65-F5344CB8AC3E}">
        <p14:creationId xmlns:p14="http://schemas.microsoft.com/office/powerpoint/2010/main" val="41267948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Conclusion: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47650" y="1739900"/>
            <a:ext cx="8658225" cy="3948113"/>
          </a:xfrm>
          <a:prstGeom prst="horizontalScroll">
            <a:avLst>
              <a:gd name="adj" fmla="val 11912"/>
            </a:avLst>
          </a:prstGeom>
          <a:solidFill>
            <a:srgbClr val="FFFF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marL="457200" indent="-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5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en-US" sz="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There is definitely an advantage to using a structured approach to problem solving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This applies to the various types of problems encountered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You can always incorporate the use of the 5 steps to problem solving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en-US" sz="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27099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18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/>
            </a:pPr>
            <a:r>
              <a:rPr lang="en-US" altLang="en-US" sz="4800" smtClean="0">
                <a:solidFill>
                  <a:srgbClr val="FFFF00"/>
                </a:solidFill>
              </a:rPr>
              <a:t>Problems with well-defined solutions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8839200" cy="40386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z="4400" smtClean="0">
                <a:latin typeface="Verdana" panose="020B0604030504040204" pitchFamily="34" charset="0"/>
              </a:rPr>
              <a:t>The</a:t>
            </a:r>
            <a:r>
              <a:rPr lang="en-US" altLang="en-US" sz="4400" b="1" smtClean="0">
                <a:latin typeface="Verdana" panose="020B0604030504040204" pitchFamily="34" charset="0"/>
              </a:rPr>
              <a:t> </a:t>
            </a:r>
            <a:r>
              <a:rPr lang="en-US" altLang="en-US" sz="4400" b="1" smtClean="0">
                <a:solidFill>
                  <a:srgbClr val="FFFF00"/>
                </a:solidFill>
                <a:latin typeface="Verdana" panose="020B0604030504040204" pitchFamily="34" charset="0"/>
              </a:rPr>
              <a:t>problem</a:t>
            </a:r>
            <a:r>
              <a:rPr lang="en-US" altLang="en-US" sz="4400" smtClean="0">
                <a:latin typeface="Verdana" panose="020B0604030504040204" pitchFamily="34" charset="0"/>
              </a:rPr>
              <a:t> –  “How do you bake a cake?”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z="4400" smtClean="0">
                <a:latin typeface="Verdana" panose="020B0604030504040204" pitchFamily="34" charset="0"/>
              </a:rPr>
              <a:t>The</a:t>
            </a:r>
            <a:r>
              <a:rPr lang="en-US" altLang="en-US" sz="4400" b="1" smtClean="0">
                <a:latin typeface="Verdana" panose="020B0604030504040204" pitchFamily="34" charset="0"/>
              </a:rPr>
              <a:t> </a:t>
            </a:r>
            <a:r>
              <a:rPr lang="en-US" altLang="en-US" sz="4400" b="1" smtClean="0">
                <a:solidFill>
                  <a:srgbClr val="FFFF00"/>
                </a:solidFill>
                <a:latin typeface="Verdana" panose="020B0604030504040204" pitchFamily="34" charset="0"/>
              </a:rPr>
              <a:t>solution</a:t>
            </a:r>
            <a:r>
              <a:rPr lang="en-US" altLang="en-US" sz="4400" smtClean="0">
                <a:latin typeface="Verdana" panose="020B0604030504040204" pitchFamily="34" charset="0"/>
              </a:rPr>
              <a:t> (</a:t>
            </a:r>
            <a:r>
              <a:rPr lang="en-US" altLang="en-US" sz="4400" i="1" smtClean="0">
                <a:latin typeface="Verdana" panose="020B0604030504040204" pitchFamily="34" charset="0"/>
              </a:rPr>
              <a:t>of </a:t>
            </a:r>
            <a:br>
              <a:rPr lang="en-US" altLang="en-US" sz="4400" i="1" smtClean="0">
                <a:latin typeface="Verdana" panose="020B0604030504040204" pitchFamily="34" charset="0"/>
              </a:rPr>
            </a:br>
            <a:r>
              <a:rPr lang="en-US" altLang="en-US" sz="4400" i="1" smtClean="0">
                <a:latin typeface="Verdana" panose="020B0604030504040204" pitchFamily="34" charset="0"/>
              </a:rPr>
              <a:t>course</a:t>
            </a:r>
            <a:r>
              <a:rPr lang="en-US" altLang="en-US" sz="4400" smtClean="0">
                <a:latin typeface="Verdana" panose="020B0604030504040204" pitchFamily="34" charset="0"/>
              </a:rPr>
              <a:t>) – “Follow </a:t>
            </a:r>
            <a:br>
              <a:rPr lang="en-US" altLang="en-US" sz="4400" smtClean="0">
                <a:latin typeface="Verdana" panose="020B0604030504040204" pitchFamily="34" charset="0"/>
              </a:rPr>
            </a:br>
            <a:r>
              <a:rPr lang="en-US" altLang="en-US" sz="4400" smtClean="0">
                <a:latin typeface="Verdana" panose="020B0604030504040204" pitchFamily="34" charset="0"/>
              </a:rPr>
              <a:t>a recipe”</a:t>
            </a:r>
          </a:p>
        </p:txBody>
      </p:sp>
      <p:pic>
        <p:nvPicPr>
          <p:cNvPr id="17414" name="Picture 6" descr="bd051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3200400"/>
            <a:ext cx="2678112" cy="3417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8686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18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2"/>
            </a:pPr>
            <a:r>
              <a:rPr lang="en-US" altLang="en-US" sz="4800" smtClean="0">
                <a:solidFill>
                  <a:srgbClr val="FFFF00"/>
                </a:solidFill>
              </a:rPr>
              <a:t>Problems with many solutions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24384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z="3800" smtClean="0">
                <a:latin typeface="Verdana" panose="020B0604030504040204" pitchFamily="34" charset="0"/>
              </a:rPr>
              <a:t>The</a:t>
            </a:r>
            <a:r>
              <a:rPr lang="en-US" altLang="en-US" sz="3800" b="1" smtClean="0">
                <a:latin typeface="Verdana" panose="020B0604030504040204" pitchFamily="34" charset="0"/>
              </a:rPr>
              <a:t> </a:t>
            </a:r>
            <a:r>
              <a:rPr lang="en-US" altLang="en-US" sz="3800" b="1" smtClean="0">
                <a:solidFill>
                  <a:srgbClr val="FFFF00"/>
                </a:solidFill>
                <a:latin typeface="Verdana" panose="020B0604030504040204" pitchFamily="34" charset="0"/>
              </a:rPr>
              <a:t>problem</a:t>
            </a:r>
            <a:r>
              <a:rPr lang="en-US" altLang="en-US" sz="3800" smtClean="0">
                <a:latin typeface="Verdana" panose="020B0604030504040204" pitchFamily="34" charset="0"/>
              </a:rPr>
              <a:t> –  “What should I do tonight?”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z="3800" smtClean="0">
                <a:latin typeface="Verdana" panose="020B0604030504040204" pitchFamily="34" charset="0"/>
              </a:rPr>
              <a:t>Some</a:t>
            </a:r>
            <a:r>
              <a:rPr lang="en-US" altLang="en-US" sz="3800" b="1" smtClean="0">
                <a:latin typeface="Verdana" panose="020B0604030504040204" pitchFamily="34" charset="0"/>
              </a:rPr>
              <a:t> </a:t>
            </a:r>
            <a:r>
              <a:rPr lang="en-US" altLang="en-US" sz="3800" b="1" smtClean="0">
                <a:solidFill>
                  <a:srgbClr val="FFFF00"/>
                </a:solidFill>
                <a:latin typeface="Verdana" panose="020B0604030504040204" pitchFamily="34" charset="0"/>
              </a:rPr>
              <a:t>possible solutions </a:t>
            </a:r>
            <a:r>
              <a:rPr lang="en-US" altLang="en-US" sz="3800" smtClean="0">
                <a:latin typeface="Verdana" panose="020B0604030504040204" pitchFamily="34" charset="0"/>
              </a:rPr>
              <a:t>–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19200" y="3810000"/>
            <a:ext cx="7391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5800" indent="-6858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 my homework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Go to the library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Go fishing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Watch TV</a:t>
            </a:r>
          </a:p>
          <a:p>
            <a:pPr marL="685800" marR="0" lvl="0" indent="-685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Visit </a:t>
            </a:r>
            <a:r>
              <a:rPr lang="en-US" altLang="en-US" sz="32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Ms. Froese</a:t>
            </a:r>
            <a:r>
              <a:rPr kumimoji="1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at home?”</a:t>
            </a:r>
          </a:p>
        </p:txBody>
      </p:sp>
    </p:spTree>
    <p:extLst>
      <p:ext uri="{BB962C8B-B14F-4D97-AF65-F5344CB8AC3E}">
        <p14:creationId xmlns:p14="http://schemas.microsoft.com/office/powerpoint/2010/main" val="34926575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18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3"/>
            </a:pPr>
            <a:r>
              <a:rPr lang="en-US" altLang="en-US" sz="4800" smtClean="0">
                <a:solidFill>
                  <a:srgbClr val="FFFF00"/>
                </a:solidFill>
              </a:rPr>
              <a:t>Problems with an optimal </a:t>
            </a:r>
            <a:r>
              <a:rPr lang="en-US" altLang="en-US" sz="4800" b="0" i="1" smtClean="0">
                <a:solidFill>
                  <a:srgbClr val="FFFF00"/>
                </a:solidFill>
              </a:rPr>
              <a:t>(or best)</a:t>
            </a:r>
            <a:r>
              <a:rPr lang="en-US" altLang="en-US" sz="4800" smtClean="0">
                <a:solidFill>
                  <a:srgbClr val="FFFF00"/>
                </a:solidFill>
              </a:rPr>
              <a:t> solution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50292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mtClean="0">
                <a:latin typeface="Verdana" panose="020B0604030504040204" pitchFamily="34" charset="0"/>
              </a:rPr>
              <a:t>The</a:t>
            </a:r>
            <a:r>
              <a:rPr lang="en-US" altLang="en-US" b="1" smtClean="0">
                <a:latin typeface="Verdana" panose="020B0604030504040204" pitchFamily="34" charset="0"/>
              </a:rPr>
              <a:t> </a:t>
            </a:r>
            <a:r>
              <a:rPr lang="en-US" altLang="en-US" b="1" smtClean="0">
                <a:solidFill>
                  <a:srgbClr val="FFFF00"/>
                </a:solidFill>
                <a:latin typeface="Verdana" panose="020B0604030504040204" pitchFamily="34" charset="0"/>
              </a:rPr>
              <a:t>problem</a:t>
            </a:r>
            <a:r>
              <a:rPr lang="en-US" altLang="en-US" smtClean="0">
                <a:latin typeface="Verdana" panose="020B0604030504040204" pitchFamily="34" charset="0"/>
              </a:rPr>
              <a:t> –  “How much tin should be used for a can to hold apple juice?”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i="1" smtClean="0">
                <a:latin typeface="Verdana" panose="020B0604030504040204" pitchFamily="34" charset="0"/>
              </a:rPr>
              <a:t>There are many solutions –</a:t>
            </a:r>
            <a:r>
              <a:rPr lang="en-US" altLang="en-US" b="1" smtClean="0">
                <a:latin typeface="Verdana" panose="020B0604030504040204" pitchFamily="34" charset="0"/>
              </a:rPr>
              <a:t> </a:t>
            </a:r>
            <a:r>
              <a:rPr lang="en-US" altLang="en-US" smtClean="0">
                <a:latin typeface="Verdana" panose="020B0604030504040204" pitchFamily="34" charset="0"/>
              </a:rPr>
              <a:t>The</a:t>
            </a:r>
            <a:r>
              <a:rPr lang="en-US" altLang="en-US" b="1" smtClean="0">
                <a:latin typeface="Verdana" panose="020B0604030504040204" pitchFamily="34" charset="0"/>
              </a:rPr>
              <a:t> </a:t>
            </a:r>
            <a:r>
              <a:rPr lang="en-US" altLang="en-US" b="1" smtClean="0">
                <a:solidFill>
                  <a:srgbClr val="FFFF00"/>
                </a:solidFill>
                <a:latin typeface="Verdana" panose="020B0604030504040204" pitchFamily="34" charset="0"/>
              </a:rPr>
              <a:t>best solution </a:t>
            </a:r>
            <a:r>
              <a:rPr lang="en-US" altLang="en-US" smtClean="0">
                <a:latin typeface="Verdana" panose="020B0604030504040204" pitchFamily="34" charset="0"/>
              </a:rPr>
              <a:t>– “Use a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can that uses the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smallest amount of tin </a:t>
            </a:r>
            <a:br>
              <a:rPr lang="en-US" altLang="en-US" smtClean="0">
                <a:latin typeface="Verdana" panose="020B0604030504040204" pitchFamily="34" charset="0"/>
              </a:rPr>
            </a:br>
            <a:r>
              <a:rPr lang="en-US" altLang="en-US" smtClean="0">
                <a:latin typeface="Verdana" panose="020B0604030504040204" pitchFamily="34" charset="0"/>
              </a:rPr>
              <a:t>while holding the most juice</a:t>
            </a:r>
          </a:p>
        </p:txBody>
      </p:sp>
      <p:pic>
        <p:nvPicPr>
          <p:cNvPr id="19461" name="Picture 5" descr="fd0104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267200"/>
            <a:ext cx="21066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8788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18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>
              <a:buFontTx/>
              <a:buAutoNum type="arabicPeriod" startAt="4"/>
            </a:pPr>
            <a:r>
              <a:rPr lang="en-US" altLang="en-US" sz="4800" smtClean="0">
                <a:solidFill>
                  <a:srgbClr val="FFFF00"/>
                </a:solidFill>
              </a:rPr>
              <a:t>Problems with no solution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22860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US" altLang="en-US" sz="4000" smtClean="0">
                <a:latin typeface="Verdana" panose="020B0604030504040204" pitchFamily="34" charset="0"/>
              </a:rPr>
              <a:t>The</a:t>
            </a:r>
            <a:r>
              <a:rPr lang="en-US" altLang="en-US" sz="4000" b="1" smtClean="0">
                <a:latin typeface="Verdana" panose="020B0604030504040204" pitchFamily="34" charset="0"/>
              </a:rPr>
              <a:t> </a:t>
            </a:r>
            <a:r>
              <a:rPr lang="en-US" altLang="en-US" sz="4000" b="1" smtClean="0">
                <a:solidFill>
                  <a:srgbClr val="FFFF00"/>
                </a:solidFill>
                <a:latin typeface="Verdana" panose="020B0604030504040204" pitchFamily="34" charset="0"/>
              </a:rPr>
              <a:t>problem</a:t>
            </a:r>
            <a:r>
              <a:rPr lang="en-US" altLang="en-US" sz="4000" smtClean="0">
                <a:latin typeface="Verdana" panose="020B0604030504040204" pitchFamily="34" charset="0"/>
              </a:rPr>
              <a:t> –  “How many ancestors do you have?”</a:t>
            </a:r>
          </a:p>
          <a:p>
            <a:pPr marL="685800" indent="-685800">
              <a:lnSpc>
                <a:spcPct val="100000"/>
              </a:lnSpc>
            </a:pPr>
            <a:r>
              <a:rPr lang="en-US" altLang="en-US" sz="4000" smtClean="0">
                <a:latin typeface="Verdana" panose="020B0604030504040204" pitchFamily="34" charset="0"/>
              </a:rPr>
              <a:t>The</a:t>
            </a:r>
            <a:r>
              <a:rPr lang="en-US" altLang="en-US" sz="4000" b="1" smtClean="0">
                <a:latin typeface="Verdana" panose="020B0604030504040204" pitchFamily="34" charset="0"/>
              </a:rPr>
              <a:t> </a:t>
            </a:r>
            <a:r>
              <a:rPr lang="en-US" altLang="en-US" sz="4000" b="1" smtClean="0">
                <a:solidFill>
                  <a:srgbClr val="FFFF00"/>
                </a:solidFill>
                <a:latin typeface="Verdana" panose="020B0604030504040204" pitchFamily="34" charset="0"/>
              </a:rPr>
              <a:t>solution </a:t>
            </a:r>
            <a:r>
              <a:rPr lang="en-US" altLang="en-US" sz="4000" smtClean="0">
                <a:latin typeface="Verdana" panose="020B0604030504040204" pitchFamily="34" charset="0"/>
              </a:rPr>
              <a:t>– ??????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4265613"/>
            <a:ext cx="7086600" cy="1601787"/>
          </a:xfrm>
          <a:prstGeom prst="rect">
            <a:avLst/>
          </a:prstGeom>
          <a:solidFill>
            <a:srgbClr val="339933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Monotype Sorts" pitchFamily="2" charset="2"/>
              <a:buBlip>
                <a:blip r:embed="rId2"/>
              </a:buBlip>
              <a:defRPr kumimoji="1"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1" lang="en-US" altLang="en-US" sz="36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“</a:t>
            </a:r>
            <a:r>
              <a:rPr kumimoji="1" lang="en-US" altLang="en-US" sz="3600" b="1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No</a:t>
            </a:r>
            <a:r>
              <a:rPr kumimoji="1" lang="en-US" altLang="en-US" sz="36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” solution will mean a solution that today we cannot verify as true or false</a:t>
            </a:r>
            <a:endParaRPr kumimoji="0" lang="en-US" altLang="en-US" sz="20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8432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8277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</p:spPr>
        <p:txBody>
          <a:bodyPr lIns="378000" tIns="118800" rIns="126000" bIns="118800"/>
          <a:lstStyle/>
          <a:p>
            <a:pPr marL="838200" indent="-838200" algn="l"/>
            <a:r>
              <a:rPr lang="en-US" altLang="en-US" sz="5400" smtClean="0">
                <a:solidFill>
                  <a:srgbClr val="FFFF00"/>
                </a:solidFill>
              </a:rPr>
              <a:t>What happens when we solve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876800"/>
          </a:xfrm>
        </p:spPr>
        <p:txBody>
          <a:bodyPr/>
          <a:lstStyle/>
          <a:p>
            <a:pPr marL="685800" indent="-685800">
              <a:lnSpc>
                <a:spcPct val="100000"/>
              </a:lnSpc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US" altLang="en-US" sz="3900" smtClean="0">
                <a:latin typeface="Verdana" panose="020B0604030504040204" pitchFamily="34" charset="0"/>
              </a:rPr>
              <a:t>We </a:t>
            </a:r>
            <a:r>
              <a:rPr lang="en-US" altLang="en-US" sz="4300" b="1" smtClean="0">
                <a:solidFill>
                  <a:srgbClr val="FFFF00"/>
                </a:solidFill>
                <a:latin typeface="Verdana" panose="020B0604030504040204" pitchFamily="34" charset="0"/>
              </a:rPr>
              <a:t>learn</a:t>
            </a:r>
            <a:r>
              <a:rPr lang="en-US" altLang="en-US" sz="3900" smtClean="0">
                <a:latin typeface="Verdana" panose="020B0604030504040204" pitchFamily="34" charset="0"/>
              </a:rPr>
              <a:t> new ideas about what the problem asks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US" altLang="en-US" sz="3900" smtClean="0">
                <a:latin typeface="Verdana" panose="020B0604030504040204" pitchFamily="34" charset="0"/>
              </a:rPr>
              <a:t>We </a:t>
            </a:r>
            <a:r>
              <a:rPr lang="en-US" altLang="en-US" sz="3900" b="1" smtClean="0">
                <a:solidFill>
                  <a:srgbClr val="FFFF00"/>
                </a:solidFill>
                <a:latin typeface="Verdana" panose="020B0604030504040204" pitchFamily="34" charset="0"/>
              </a:rPr>
              <a:t>practice</a:t>
            </a:r>
            <a:r>
              <a:rPr lang="en-US" altLang="en-US" sz="3900" smtClean="0">
                <a:latin typeface="Verdana" panose="020B0604030504040204" pitchFamily="34" charset="0"/>
              </a:rPr>
              <a:t> things we know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US" altLang="en-US" sz="3900" smtClean="0">
                <a:latin typeface="Verdana" panose="020B0604030504040204" pitchFamily="34" charset="0"/>
              </a:rPr>
              <a:t>We </a:t>
            </a:r>
            <a:r>
              <a:rPr lang="en-US" altLang="en-US" sz="4300" b="1" smtClean="0">
                <a:solidFill>
                  <a:srgbClr val="FFFF00"/>
                </a:solidFill>
                <a:latin typeface="Verdana" panose="020B0604030504040204" pitchFamily="34" charset="0"/>
              </a:rPr>
              <a:t>transfer</a:t>
            </a:r>
            <a:r>
              <a:rPr lang="en-US" altLang="en-US" sz="3900" smtClean="0">
                <a:latin typeface="Verdana" panose="020B0604030504040204" pitchFamily="34" charset="0"/>
              </a:rPr>
              <a:t> ideas from one area to another</a:t>
            </a:r>
          </a:p>
          <a:p>
            <a:pPr marL="685800" indent="-685800">
              <a:lnSpc>
                <a:spcPct val="100000"/>
              </a:lnSpc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en-US" altLang="en-US" sz="3900" smtClean="0">
                <a:latin typeface="Verdana" panose="020B0604030504040204" pitchFamily="34" charset="0"/>
              </a:rPr>
              <a:t>Our </a:t>
            </a:r>
            <a:r>
              <a:rPr lang="en-US" altLang="en-US" sz="3900" b="1" smtClean="0">
                <a:solidFill>
                  <a:srgbClr val="FFFF00"/>
                </a:solidFill>
                <a:latin typeface="Verdana" panose="020B0604030504040204" pitchFamily="34" charset="0"/>
              </a:rPr>
              <a:t>curiosity</a:t>
            </a:r>
            <a:r>
              <a:rPr lang="en-US" altLang="en-US" sz="3900" smtClean="0">
                <a:latin typeface="Verdana" panose="020B0604030504040204" pitchFamily="34" charset="0"/>
              </a:rPr>
              <a:t> is stimulated</a:t>
            </a:r>
          </a:p>
        </p:txBody>
      </p:sp>
    </p:spTree>
    <p:extLst>
      <p:ext uri="{BB962C8B-B14F-4D97-AF65-F5344CB8AC3E}">
        <p14:creationId xmlns:p14="http://schemas.microsoft.com/office/powerpoint/2010/main" val="15607466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CCEC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AEC9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1887</Words>
  <Application>Microsoft Office PowerPoint</Application>
  <PresentationFormat>On-screen Show (4:3)</PresentationFormat>
  <Paragraphs>331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Monotype Sorts</vt:lpstr>
      <vt:lpstr>Symbol</vt:lpstr>
      <vt:lpstr>Tahoma</vt:lpstr>
      <vt:lpstr>Times New Roman</vt:lpstr>
      <vt:lpstr>Verdana</vt:lpstr>
      <vt:lpstr>Wingdings</vt:lpstr>
      <vt:lpstr>Default Design</vt:lpstr>
      <vt:lpstr>PowerPoint Presentation</vt:lpstr>
      <vt:lpstr>Problem Solving …</vt:lpstr>
      <vt:lpstr>Problem Solving (cont’d)</vt:lpstr>
      <vt:lpstr>The Various Types of Problems</vt:lpstr>
      <vt:lpstr>Problems with well-defined solutions</vt:lpstr>
      <vt:lpstr>Problems with many solutions</vt:lpstr>
      <vt:lpstr>Problems with an optimal (or best) solution</vt:lpstr>
      <vt:lpstr>Problems with no solution</vt:lpstr>
      <vt:lpstr>What happens when we solve problems?</vt:lpstr>
      <vt:lpstr>Watch out for Problems</vt:lpstr>
      <vt:lpstr>Say out loud, the COLOR of each word</vt:lpstr>
      <vt:lpstr>Can you read this?</vt:lpstr>
      <vt:lpstr>The 5 Steps to Problem Solving</vt:lpstr>
      <vt:lpstr>The 5 Steps to Problem Solving</vt:lpstr>
      <vt:lpstr>Let’s Try it…</vt:lpstr>
      <vt:lpstr>Solution…</vt:lpstr>
      <vt:lpstr>What is the problem (cont’d)</vt:lpstr>
      <vt:lpstr>Make a model of the problem</vt:lpstr>
      <vt:lpstr>Analyse the model</vt:lpstr>
      <vt:lpstr>Find the solution</vt:lpstr>
      <vt:lpstr>Check the solution</vt:lpstr>
      <vt:lpstr>Let’s Try another one …</vt:lpstr>
      <vt:lpstr>The problem (cont’d)</vt:lpstr>
      <vt:lpstr>Solution… (5 steps)</vt:lpstr>
      <vt:lpstr>Make a model of the problem</vt:lpstr>
      <vt:lpstr>Analyse the model</vt:lpstr>
      <vt:lpstr>Find the solution</vt:lpstr>
      <vt:lpstr>Find the solution (cont’d)</vt:lpstr>
      <vt:lpstr>Find the solution (cont’d)</vt:lpstr>
      <vt:lpstr>Find the solution (cont’d)</vt:lpstr>
      <vt:lpstr>Check the solution</vt:lpstr>
      <vt:lpstr>Let’s Try one more …</vt:lpstr>
      <vt:lpstr>Solution… (5 steps)</vt:lpstr>
      <vt:lpstr>Make a model of the problem</vt:lpstr>
      <vt:lpstr>Make a model of the problem (cont’d)</vt:lpstr>
      <vt:lpstr>Analyse the model</vt:lpstr>
      <vt:lpstr>Find the solution</vt:lpstr>
      <vt:lpstr>Check the solution</vt:lpstr>
      <vt:lpstr>Using Analogy as Your Model</vt:lpstr>
      <vt:lpstr>Using Analogy as Your Model (cont’d)</vt:lpstr>
      <vt:lpstr>Let’s Recap the 5 steps to problem solving</vt:lpstr>
      <vt:lpstr>What Is the Problem</vt:lpstr>
      <vt:lpstr>Make a Model of the Problem</vt:lpstr>
      <vt:lpstr>Analyze The Model</vt:lpstr>
      <vt:lpstr>Find The Solution</vt:lpstr>
      <vt:lpstr>Check The Solution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Wachs</dc:creator>
  <cp:lastModifiedBy>Sylvia Froese</cp:lastModifiedBy>
  <cp:revision>3</cp:revision>
  <dcterms:created xsi:type="dcterms:W3CDTF">2018-09-11T17:22:26Z</dcterms:created>
  <dcterms:modified xsi:type="dcterms:W3CDTF">2019-06-12T20:32:31Z</dcterms:modified>
</cp:coreProperties>
</file>